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45"/>
  </p:notesMasterIdLst>
  <p:handoutMasterIdLst>
    <p:handoutMasterId r:id="rId46"/>
  </p:handoutMasterIdLst>
  <p:sldIdLst>
    <p:sldId id="256" r:id="rId2"/>
    <p:sldId id="258" r:id="rId3"/>
    <p:sldId id="481" r:id="rId4"/>
    <p:sldId id="319" r:id="rId5"/>
    <p:sldId id="321" r:id="rId6"/>
    <p:sldId id="322" r:id="rId7"/>
    <p:sldId id="323" r:id="rId8"/>
    <p:sldId id="320" r:id="rId9"/>
    <p:sldId id="332" r:id="rId10"/>
    <p:sldId id="273" r:id="rId11"/>
    <p:sldId id="304" r:id="rId12"/>
    <p:sldId id="260" r:id="rId13"/>
    <p:sldId id="305" r:id="rId14"/>
    <p:sldId id="306" r:id="rId15"/>
    <p:sldId id="281" r:id="rId16"/>
    <p:sldId id="514" r:id="rId17"/>
    <p:sldId id="480" r:id="rId18"/>
    <p:sldId id="308" r:id="rId19"/>
    <p:sldId id="331" r:id="rId20"/>
    <p:sldId id="261" r:id="rId21"/>
    <p:sldId id="295" r:id="rId22"/>
    <p:sldId id="296" r:id="rId23"/>
    <p:sldId id="297" r:id="rId24"/>
    <p:sldId id="326" r:id="rId25"/>
    <p:sldId id="307" r:id="rId26"/>
    <p:sldId id="282" r:id="rId27"/>
    <p:sldId id="278" r:id="rId28"/>
    <p:sldId id="280" r:id="rId29"/>
    <p:sldId id="279" r:id="rId30"/>
    <p:sldId id="299" r:id="rId31"/>
    <p:sldId id="300" r:id="rId32"/>
    <p:sldId id="301" r:id="rId33"/>
    <p:sldId id="302" r:id="rId34"/>
    <p:sldId id="303" r:id="rId35"/>
    <p:sldId id="315" r:id="rId36"/>
    <p:sldId id="327" r:id="rId37"/>
    <p:sldId id="318" r:id="rId38"/>
    <p:sldId id="325" r:id="rId39"/>
    <p:sldId id="324" r:id="rId40"/>
    <p:sldId id="328" r:id="rId41"/>
    <p:sldId id="317" r:id="rId42"/>
    <p:sldId id="329" r:id="rId43"/>
    <p:sldId id="330" r:id="rId4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93"/>
    <p:restoredTop sz="94013"/>
  </p:normalViewPr>
  <p:slideViewPr>
    <p:cSldViewPr>
      <p:cViewPr varScale="1">
        <p:scale>
          <a:sx n="76" d="100"/>
          <a:sy n="76" d="100"/>
        </p:scale>
        <p:origin x="72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2" d="100"/>
        <a:sy n="72" d="100"/>
      </p:scale>
      <p:origin x="0" y="10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116E00-055C-AA48-A9B8-885A2BDA9477}"/>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01B37ADA-A7B4-2D4A-A76E-088759A5CF84}"/>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defRPr>
            </a:lvl1pPr>
          </a:lstStyle>
          <a:p>
            <a:pPr>
              <a:defRPr/>
            </a:pPr>
            <a:fld id="{73C72FA4-40B1-9D49-A324-4BE3B0F34EFE}" type="datetime1">
              <a:rPr lang="en-US" altLang="en-US"/>
              <a:pPr>
                <a:defRPr/>
              </a:pPr>
              <a:t>10/29/19</a:t>
            </a:fld>
            <a:endParaRPr lang="en-US" altLang="en-US"/>
          </a:p>
        </p:txBody>
      </p:sp>
      <p:sp>
        <p:nvSpPr>
          <p:cNvPr id="4" name="Footer Placeholder 3">
            <a:extLst>
              <a:ext uri="{FF2B5EF4-FFF2-40B4-BE49-F238E27FC236}">
                <a16:creationId xmlns:a16="http://schemas.microsoft.com/office/drawing/2014/main" id="{E22D7896-5D30-7740-9CCF-36EA68E30F99}"/>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CFCC4025-285C-D340-8030-77CCC97C342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charset="0"/>
                <a:ea typeface="ＭＳ Ｐゴシック" charset="-128"/>
              </a:defRPr>
            </a:lvl1pPr>
          </a:lstStyle>
          <a:p>
            <a:pPr>
              <a:defRPr/>
            </a:pPr>
            <a:fld id="{3798EC3F-1B0D-2543-B736-E6F1991F63A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F2299F6-CCA8-204E-92EF-35586E9321B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24579" name="Rectangle 3">
            <a:extLst>
              <a:ext uri="{FF2B5EF4-FFF2-40B4-BE49-F238E27FC236}">
                <a16:creationId xmlns:a16="http://schemas.microsoft.com/office/drawing/2014/main" id="{63DEB0F2-A6E4-8247-B400-445158C40CCC}"/>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3316" name="Rectangle 4">
            <a:extLst>
              <a:ext uri="{FF2B5EF4-FFF2-40B4-BE49-F238E27FC236}">
                <a16:creationId xmlns:a16="http://schemas.microsoft.com/office/drawing/2014/main" id="{61A690A8-3E7C-B746-AD2E-B55AFC115BD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a:extLst>
              <a:ext uri="{FF2B5EF4-FFF2-40B4-BE49-F238E27FC236}">
                <a16:creationId xmlns:a16="http://schemas.microsoft.com/office/drawing/2014/main" id="{EB52EDDF-88B1-CC43-B1C8-0EDE4A09C0B4}"/>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582" name="Rectangle 6">
            <a:extLst>
              <a:ext uri="{FF2B5EF4-FFF2-40B4-BE49-F238E27FC236}">
                <a16:creationId xmlns:a16="http://schemas.microsoft.com/office/drawing/2014/main" id="{1CF76DC8-66F8-1148-B20E-2AF9F4FB8289}"/>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24583" name="Rectangle 7">
            <a:extLst>
              <a:ext uri="{FF2B5EF4-FFF2-40B4-BE49-F238E27FC236}">
                <a16:creationId xmlns:a16="http://schemas.microsoft.com/office/drawing/2014/main" id="{3E63E747-2A58-094E-A051-146898BE4883}"/>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ea typeface="ＭＳ Ｐゴシック" charset="-128"/>
              </a:defRPr>
            </a:lvl1pPr>
          </a:lstStyle>
          <a:p>
            <a:pPr>
              <a:defRPr/>
            </a:pPr>
            <a:fld id="{8F17C1AD-3906-2E4F-B977-D2C7F331ABD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F89B0193-E3D2-244B-B4EA-D4B66AC133CF}"/>
              </a:ext>
            </a:extLst>
          </p:cNvPr>
          <p:cNvSpPr>
            <a:spLocks noGrp="1" noRot="1" noChangeAspect="1" noChangeArrowheads="1" noTextEdit="1"/>
          </p:cNvSpPr>
          <p:nvPr>
            <p:ph type="sldImg"/>
          </p:nvPr>
        </p:nvSpPr>
        <p:spPr>
          <a:ln/>
        </p:spPr>
      </p:sp>
      <p:sp>
        <p:nvSpPr>
          <p:cNvPr id="17410" name="Notes Placeholder 2">
            <a:extLst>
              <a:ext uri="{FF2B5EF4-FFF2-40B4-BE49-F238E27FC236}">
                <a16:creationId xmlns:a16="http://schemas.microsoft.com/office/drawing/2014/main" id="{2B3D59D6-DB02-594A-A607-A3795F8192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7411" name="Slide Number Placeholder 3">
            <a:extLst>
              <a:ext uri="{FF2B5EF4-FFF2-40B4-BE49-F238E27FC236}">
                <a16:creationId xmlns:a16="http://schemas.microsoft.com/office/drawing/2014/main" id="{A897FD49-E133-7C4B-846A-CFF3F70468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165A385-D591-9444-9737-0BA24C6D49E4}" type="slidenum">
              <a:rPr lang="en-US" altLang="en-US" sz="1200" smtClean="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CDFF2532-02A9-3243-8E30-A7DD284D46C4}"/>
              </a:ext>
            </a:extLst>
          </p:cNvPr>
          <p:cNvSpPr>
            <a:spLocks noGrp="1" noRot="1" noChangeAspect="1" noChangeArrowheads="1" noTextEdit="1"/>
          </p:cNvSpPr>
          <p:nvPr>
            <p:ph type="sldImg"/>
          </p:nvPr>
        </p:nvSpPr>
        <p:spPr>
          <a:ln/>
        </p:spPr>
      </p:sp>
      <p:sp>
        <p:nvSpPr>
          <p:cNvPr id="19458" name="Notes Placeholder 2">
            <a:extLst>
              <a:ext uri="{FF2B5EF4-FFF2-40B4-BE49-F238E27FC236}">
                <a16:creationId xmlns:a16="http://schemas.microsoft.com/office/drawing/2014/main" id="{B080DA79-F8DF-7D41-8A51-FF7060F2B0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9459" name="Slide Number Placeholder 3">
            <a:extLst>
              <a:ext uri="{FF2B5EF4-FFF2-40B4-BE49-F238E27FC236}">
                <a16:creationId xmlns:a16="http://schemas.microsoft.com/office/drawing/2014/main" id="{1C0F4A7F-024A-754E-AEEC-7107381417D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EB22579-3D16-6E45-A87B-9E38E81F06BB}" type="slidenum">
              <a:rPr lang="en-US" altLang="en-US" sz="1200" smtClean="0"/>
              <a:pPr/>
              <a:t>3</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a:latin typeface="Times" charset="0"/>
              <a:ea typeface="ＭＳ Ｐゴシック" charset="-128"/>
            </a:endParaRP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94834831-E555-6549-AC0C-02DBDA86B825}" type="slidenum">
              <a:rPr lang="en-US" altLang="en-US" sz="1200">
                <a:latin typeface="Times" charset="0"/>
              </a:rPr>
              <a:pPr eaLnBrk="1" hangingPunct="1"/>
              <a:t>16</a:t>
            </a:fld>
            <a:endParaRPr lang="en-US" altLang="en-US" sz="1200">
              <a:latin typeface="Times" charset="0"/>
            </a:endParaRPr>
          </a:p>
        </p:txBody>
      </p:sp>
    </p:spTree>
    <p:extLst>
      <p:ext uri="{BB962C8B-B14F-4D97-AF65-F5344CB8AC3E}">
        <p14:creationId xmlns:p14="http://schemas.microsoft.com/office/powerpoint/2010/main" val="3530480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C0CB8EF3-540F-FD4F-8302-DC02E535C9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B8DCA38-105D-F44A-BCCA-892EFFA0B6A1}" type="slidenum">
              <a:rPr lang="en-US" altLang="en-US" sz="1200" smtClean="0"/>
              <a:pPr eaLnBrk="1" hangingPunct="1"/>
              <a:t>17</a:t>
            </a:fld>
            <a:endParaRPr lang="en-US" altLang="en-US" sz="1200"/>
          </a:p>
        </p:txBody>
      </p:sp>
      <p:sp>
        <p:nvSpPr>
          <p:cNvPr id="35842" name="Rectangle 2">
            <a:extLst>
              <a:ext uri="{FF2B5EF4-FFF2-40B4-BE49-F238E27FC236}">
                <a16:creationId xmlns:a16="http://schemas.microsoft.com/office/drawing/2014/main" id="{877990CF-97B0-3D41-B95B-FB3F994F103C}"/>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1B18D31E-867F-7743-A484-56CE230920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4A0A99D4-66CF-9045-9CAF-2B652CA6EA21}"/>
              </a:ext>
            </a:extLst>
          </p:cNvPr>
          <p:cNvSpPr>
            <a:spLocks noGrp="1" noRot="1" noChangeAspect="1" noChangeArrowheads="1" noTextEdit="1"/>
          </p:cNvSpPr>
          <p:nvPr>
            <p:ph type="sldImg"/>
          </p:nvPr>
        </p:nvSpPr>
        <p:spPr>
          <a:ln/>
        </p:spPr>
      </p:sp>
      <p:sp>
        <p:nvSpPr>
          <p:cNvPr id="45058" name="Notes Placeholder 2">
            <a:extLst>
              <a:ext uri="{FF2B5EF4-FFF2-40B4-BE49-F238E27FC236}">
                <a16:creationId xmlns:a16="http://schemas.microsoft.com/office/drawing/2014/main" id="{81098D48-3794-5540-AD10-44A67E000C7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45059" name="Slide Number Placeholder 3">
            <a:extLst>
              <a:ext uri="{FF2B5EF4-FFF2-40B4-BE49-F238E27FC236}">
                <a16:creationId xmlns:a16="http://schemas.microsoft.com/office/drawing/2014/main" id="{8F39EE92-26E2-8C4A-9776-8900ADACE65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CDAE5C0-8F89-E547-8D58-4DC8E3B6F7E5}" type="slidenum">
              <a:rPr lang="en-US" altLang="en-US" sz="1200" smtClean="0"/>
              <a:pPr/>
              <a:t>25</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85800" y="2286000"/>
            <a:ext cx="7772400" cy="1143000"/>
          </a:xfrm>
          <a:effectLst>
            <a:outerShdw blurRad="38100" dist="38099" dir="2700000" algn="ctr" rotWithShape="0">
              <a:srgbClr val="000000">
                <a:alpha val="99962"/>
              </a:srgbClr>
            </a:outerShdw>
          </a:effectLst>
        </p:spPr>
        <p:txBody>
          <a:bodyPr/>
          <a:lstStyle>
            <a:lvl1pPr>
              <a:defRPr/>
            </a:lvl1pPr>
          </a:lstStyle>
          <a:p>
            <a:r>
              <a:rPr lang="en-US"/>
              <a:t>Click to edit Master title style</a:t>
            </a:r>
          </a:p>
        </p:txBody>
      </p:sp>
      <p:sp>
        <p:nvSpPr>
          <p:cNvPr id="23555" name="Rectangle 3"/>
          <p:cNvSpPr>
            <a:spLocks noGrp="1" noChangeArrowheads="1"/>
          </p:cNvSpPr>
          <p:nvPr>
            <p:ph type="subTitle" idx="1"/>
          </p:nvPr>
        </p:nvSpPr>
        <p:spPr>
          <a:xfrm>
            <a:off x="1371600" y="3886200"/>
            <a:ext cx="6400800" cy="1752600"/>
          </a:xfrm>
          <a:effectLst>
            <a:outerShdw blurRad="38100" dist="38099" dir="2700000" algn="ctr" rotWithShape="0">
              <a:srgbClr val="000000">
                <a:alpha val="99962"/>
              </a:srgbClr>
            </a:outerShdw>
          </a:effectLst>
        </p:spPr>
        <p:txBody>
          <a:bodyPr/>
          <a:lstStyle>
            <a:lvl1pPr marL="0" indent="0" algn="ctr">
              <a:buFont typeface="Wingdings" pitchFamily="-112" charset="2"/>
              <a:buNone/>
              <a:defRPr sz="2800"/>
            </a:lvl1pPr>
          </a:lstStyle>
          <a:p>
            <a:r>
              <a:rPr lang="en-US"/>
              <a:t>Click to edit Master subtitle style</a:t>
            </a:r>
          </a:p>
        </p:txBody>
      </p:sp>
      <p:sp>
        <p:nvSpPr>
          <p:cNvPr id="4" name="Rectangle 4">
            <a:extLst>
              <a:ext uri="{FF2B5EF4-FFF2-40B4-BE49-F238E27FC236}">
                <a16:creationId xmlns:a16="http://schemas.microsoft.com/office/drawing/2014/main" id="{61B7AFD6-2BDE-BD41-8CB5-D0AA0E90CB3B}"/>
              </a:ext>
            </a:extLst>
          </p:cNvPr>
          <p:cNvSpPr>
            <a:spLocks noGrp="1" noChangeArrowheads="1"/>
          </p:cNvSpPr>
          <p:nvPr>
            <p:ph type="dt" sz="half" idx="10"/>
          </p:nvPr>
        </p:nvSpPr>
        <p:spPr>
          <a:effectLst>
            <a:outerShdw blurRad="38100" dist="35921" dir="2700000" algn="ctr" rotWithShape="0">
              <a:srgbClr val="808080">
                <a:alpha val="99962"/>
              </a:srgbClr>
            </a:outerShdw>
          </a:effectLst>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2306F8D-330E-3446-890D-C18B197778A7}"/>
              </a:ext>
            </a:extLst>
          </p:cNvPr>
          <p:cNvSpPr>
            <a:spLocks noGrp="1" noChangeArrowheads="1"/>
          </p:cNvSpPr>
          <p:nvPr>
            <p:ph type="ftr" sz="quarter" idx="11"/>
          </p:nvPr>
        </p:nvSpPr>
        <p:spPr>
          <a:effectLst>
            <a:outerShdw blurRad="38100" dist="35921" dir="2700000" algn="ctr" rotWithShape="0">
              <a:srgbClr val="808080">
                <a:alpha val="99962"/>
              </a:srgbClr>
            </a:outerShdw>
          </a:effectLst>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E28C88E-DC52-A941-9456-B491F99090BD}"/>
              </a:ext>
            </a:extLst>
          </p:cNvPr>
          <p:cNvSpPr>
            <a:spLocks noGrp="1" noChangeArrowheads="1"/>
          </p:cNvSpPr>
          <p:nvPr>
            <p:ph type="sldNum" sz="quarter" idx="12"/>
          </p:nvPr>
        </p:nvSpPr>
        <p:spPr>
          <a:effectLst>
            <a:outerShdw blurRad="38100" dist="35921" dir="2700000" algn="ctr" rotWithShape="0">
              <a:srgbClr val="808080">
                <a:alpha val="99962"/>
              </a:srgbClr>
            </a:outerShdw>
          </a:effectLst>
        </p:spPr>
        <p:txBody>
          <a:bodyPr/>
          <a:lstStyle>
            <a:lvl1pPr>
              <a:defRPr/>
            </a:lvl1pPr>
          </a:lstStyle>
          <a:p>
            <a:pPr>
              <a:defRPr/>
            </a:pPr>
            <a:fld id="{9DAFD45E-41B9-E145-B280-34BD186A3891}" type="slidenum">
              <a:rPr lang="en-US" altLang="en-US"/>
              <a:pPr>
                <a:defRPr/>
              </a:pPr>
              <a:t>‹#›</a:t>
            </a:fld>
            <a:endParaRPr lang="en-US" altLang="en-US"/>
          </a:p>
        </p:txBody>
      </p:sp>
    </p:spTree>
    <p:extLst>
      <p:ext uri="{BB962C8B-B14F-4D97-AF65-F5344CB8AC3E}">
        <p14:creationId xmlns:p14="http://schemas.microsoft.com/office/powerpoint/2010/main" val="94212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7C3C9A2-7EAF-E84A-898A-889DE46970B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F503D4F-DA10-D443-B4A6-7BC6A9F40D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ECF646B-1813-FA40-B39A-77E536B38E3E}"/>
              </a:ext>
            </a:extLst>
          </p:cNvPr>
          <p:cNvSpPr>
            <a:spLocks noGrp="1" noChangeArrowheads="1"/>
          </p:cNvSpPr>
          <p:nvPr>
            <p:ph type="sldNum" sz="quarter" idx="12"/>
          </p:nvPr>
        </p:nvSpPr>
        <p:spPr>
          <a:ln/>
        </p:spPr>
        <p:txBody>
          <a:bodyPr/>
          <a:lstStyle>
            <a:lvl1pPr>
              <a:defRPr/>
            </a:lvl1pPr>
          </a:lstStyle>
          <a:p>
            <a:pPr>
              <a:defRPr/>
            </a:pPr>
            <a:fld id="{09DED1EB-76EC-9D46-BB96-D643450E3650}" type="slidenum">
              <a:rPr lang="en-US" altLang="en-US"/>
              <a:pPr>
                <a:defRPr/>
              </a:pPr>
              <a:t>‹#›</a:t>
            </a:fld>
            <a:endParaRPr lang="en-US" altLang="en-US"/>
          </a:p>
        </p:txBody>
      </p:sp>
    </p:spTree>
    <p:extLst>
      <p:ext uri="{BB962C8B-B14F-4D97-AF65-F5344CB8AC3E}">
        <p14:creationId xmlns:p14="http://schemas.microsoft.com/office/powerpoint/2010/main" val="1231536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4C61416-9260-EA43-BDB8-4C5C28770C3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6F2746A-45F4-C445-9236-CD9E7E4E738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1697B24-335B-054E-A6DA-73C94644C65F}"/>
              </a:ext>
            </a:extLst>
          </p:cNvPr>
          <p:cNvSpPr>
            <a:spLocks noGrp="1" noChangeArrowheads="1"/>
          </p:cNvSpPr>
          <p:nvPr>
            <p:ph type="sldNum" sz="quarter" idx="12"/>
          </p:nvPr>
        </p:nvSpPr>
        <p:spPr>
          <a:ln/>
        </p:spPr>
        <p:txBody>
          <a:bodyPr/>
          <a:lstStyle>
            <a:lvl1pPr>
              <a:defRPr/>
            </a:lvl1pPr>
          </a:lstStyle>
          <a:p>
            <a:pPr>
              <a:defRPr/>
            </a:pPr>
            <a:fld id="{44BAAF6A-41FD-8B44-86A8-C0885CC483A2}" type="slidenum">
              <a:rPr lang="en-US" altLang="en-US"/>
              <a:pPr>
                <a:defRPr/>
              </a:pPr>
              <a:t>‹#›</a:t>
            </a:fld>
            <a:endParaRPr lang="en-US" altLang="en-US"/>
          </a:p>
        </p:txBody>
      </p:sp>
    </p:spTree>
    <p:extLst>
      <p:ext uri="{BB962C8B-B14F-4D97-AF65-F5344CB8AC3E}">
        <p14:creationId xmlns:p14="http://schemas.microsoft.com/office/powerpoint/2010/main" val="362075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DE8A89A-07C0-584A-8D7D-240BED24347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93628FA-A35B-E24E-B758-1D8BB999E23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980FAC0-0BE8-244F-A09F-C70008CFCDBE}"/>
              </a:ext>
            </a:extLst>
          </p:cNvPr>
          <p:cNvSpPr>
            <a:spLocks noGrp="1" noChangeArrowheads="1"/>
          </p:cNvSpPr>
          <p:nvPr>
            <p:ph type="sldNum" sz="quarter" idx="12"/>
          </p:nvPr>
        </p:nvSpPr>
        <p:spPr>
          <a:ln/>
        </p:spPr>
        <p:txBody>
          <a:bodyPr/>
          <a:lstStyle>
            <a:lvl1pPr>
              <a:defRPr/>
            </a:lvl1pPr>
          </a:lstStyle>
          <a:p>
            <a:pPr>
              <a:defRPr/>
            </a:pPr>
            <a:fld id="{E467A864-115C-A147-B8D2-ADEA85E19E39}" type="slidenum">
              <a:rPr lang="en-US" altLang="en-US"/>
              <a:pPr>
                <a:defRPr/>
              </a:pPr>
              <a:t>‹#›</a:t>
            </a:fld>
            <a:endParaRPr lang="en-US" altLang="en-US"/>
          </a:p>
        </p:txBody>
      </p:sp>
    </p:spTree>
    <p:extLst>
      <p:ext uri="{BB962C8B-B14F-4D97-AF65-F5344CB8AC3E}">
        <p14:creationId xmlns:p14="http://schemas.microsoft.com/office/powerpoint/2010/main" val="1389725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8648596-F0BC-7D43-8D8E-D82C23E5A98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13F07427-75F3-EB4C-937D-8FD1EBC0E62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3F86AA91-A689-DF45-BE5D-9574E4D90BA8}"/>
              </a:ext>
            </a:extLst>
          </p:cNvPr>
          <p:cNvSpPr>
            <a:spLocks noGrp="1" noChangeArrowheads="1"/>
          </p:cNvSpPr>
          <p:nvPr>
            <p:ph type="sldNum" sz="quarter" idx="12"/>
          </p:nvPr>
        </p:nvSpPr>
        <p:spPr>
          <a:ln/>
        </p:spPr>
        <p:txBody>
          <a:bodyPr/>
          <a:lstStyle>
            <a:lvl1pPr>
              <a:defRPr/>
            </a:lvl1pPr>
          </a:lstStyle>
          <a:p>
            <a:pPr>
              <a:defRPr/>
            </a:pPr>
            <a:fld id="{02D5DB3B-2BB0-354D-A979-F220693DF015}" type="slidenum">
              <a:rPr lang="en-US" altLang="en-US"/>
              <a:pPr>
                <a:defRPr/>
              </a:pPr>
              <a:t>‹#›</a:t>
            </a:fld>
            <a:endParaRPr lang="en-US" altLang="en-US"/>
          </a:p>
        </p:txBody>
      </p:sp>
    </p:spTree>
    <p:extLst>
      <p:ext uri="{BB962C8B-B14F-4D97-AF65-F5344CB8AC3E}">
        <p14:creationId xmlns:p14="http://schemas.microsoft.com/office/powerpoint/2010/main" val="35414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A7FDA34-6B9E-6E47-8B1E-BEBC47B8E7E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3BBA6FF7-2E62-8142-9FFE-5B6BAB8557D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D50D958D-F7CD-CD4D-9B9C-98AA2229A690}"/>
              </a:ext>
            </a:extLst>
          </p:cNvPr>
          <p:cNvSpPr>
            <a:spLocks noGrp="1" noChangeArrowheads="1"/>
          </p:cNvSpPr>
          <p:nvPr>
            <p:ph type="sldNum" sz="quarter" idx="12"/>
          </p:nvPr>
        </p:nvSpPr>
        <p:spPr>
          <a:ln/>
        </p:spPr>
        <p:txBody>
          <a:bodyPr/>
          <a:lstStyle>
            <a:lvl1pPr>
              <a:defRPr/>
            </a:lvl1pPr>
          </a:lstStyle>
          <a:p>
            <a:pPr>
              <a:defRPr/>
            </a:pPr>
            <a:fld id="{9957E1E2-05E9-D940-8876-2C8F1D31BAAF}" type="slidenum">
              <a:rPr lang="en-US" altLang="en-US"/>
              <a:pPr>
                <a:defRPr/>
              </a:pPr>
              <a:t>‹#›</a:t>
            </a:fld>
            <a:endParaRPr lang="en-US" altLang="en-US"/>
          </a:p>
        </p:txBody>
      </p:sp>
    </p:spTree>
    <p:extLst>
      <p:ext uri="{BB962C8B-B14F-4D97-AF65-F5344CB8AC3E}">
        <p14:creationId xmlns:p14="http://schemas.microsoft.com/office/powerpoint/2010/main" val="86861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A821204-2358-4946-B877-8EDD5CF9A0F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51D987D2-5417-E943-BD18-F2C1C09184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F2FB4EDF-6B8E-7F48-8006-12EE7854C3F5}"/>
              </a:ext>
            </a:extLst>
          </p:cNvPr>
          <p:cNvSpPr>
            <a:spLocks noGrp="1" noChangeArrowheads="1"/>
          </p:cNvSpPr>
          <p:nvPr>
            <p:ph type="sldNum" sz="quarter" idx="12"/>
          </p:nvPr>
        </p:nvSpPr>
        <p:spPr>
          <a:ln/>
        </p:spPr>
        <p:txBody>
          <a:bodyPr/>
          <a:lstStyle>
            <a:lvl1pPr>
              <a:defRPr/>
            </a:lvl1pPr>
          </a:lstStyle>
          <a:p>
            <a:pPr>
              <a:defRPr/>
            </a:pPr>
            <a:fld id="{1540F35E-B89D-8146-A3D7-A742B85BCB7E}" type="slidenum">
              <a:rPr lang="en-US" altLang="en-US"/>
              <a:pPr>
                <a:defRPr/>
              </a:pPr>
              <a:t>‹#›</a:t>
            </a:fld>
            <a:endParaRPr lang="en-US" altLang="en-US"/>
          </a:p>
        </p:txBody>
      </p:sp>
    </p:spTree>
    <p:extLst>
      <p:ext uri="{BB962C8B-B14F-4D97-AF65-F5344CB8AC3E}">
        <p14:creationId xmlns:p14="http://schemas.microsoft.com/office/powerpoint/2010/main" val="3488452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917B20E-F85B-E942-A5A7-76EFA9BD5C4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2E85EB9-C505-C849-A021-F70B17DC06F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154FF49-3124-EE4D-B846-E6871444D0E4}"/>
              </a:ext>
            </a:extLst>
          </p:cNvPr>
          <p:cNvSpPr>
            <a:spLocks noGrp="1" noChangeArrowheads="1"/>
          </p:cNvSpPr>
          <p:nvPr>
            <p:ph type="sldNum" sz="quarter" idx="12"/>
          </p:nvPr>
        </p:nvSpPr>
        <p:spPr>
          <a:ln/>
        </p:spPr>
        <p:txBody>
          <a:bodyPr/>
          <a:lstStyle>
            <a:lvl1pPr>
              <a:defRPr/>
            </a:lvl1pPr>
          </a:lstStyle>
          <a:p>
            <a:pPr>
              <a:defRPr/>
            </a:pPr>
            <a:fld id="{A50D0273-DE27-514A-9739-1A30A353B80B}" type="slidenum">
              <a:rPr lang="en-US" altLang="en-US"/>
              <a:pPr>
                <a:defRPr/>
              </a:pPr>
              <a:t>‹#›</a:t>
            </a:fld>
            <a:endParaRPr lang="en-US" altLang="en-US"/>
          </a:p>
        </p:txBody>
      </p:sp>
    </p:spTree>
    <p:extLst>
      <p:ext uri="{BB962C8B-B14F-4D97-AF65-F5344CB8AC3E}">
        <p14:creationId xmlns:p14="http://schemas.microsoft.com/office/powerpoint/2010/main" val="3327704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4BBDE7-3598-A240-A563-9EC1C8A0A90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05F263A-505A-C44F-B388-C60E3938676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1781B16-72EF-F54D-919B-6A7DBC9BD924}"/>
              </a:ext>
            </a:extLst>
          </p:cNvPr>
          <p:cNvSpPr>
            <a:spLocks noGrp="1" noChangeArrowheads="1"/>
          </p:cNvSpPr>
          <p:nvPr>
            <p:ph type="sldNum" sz="quarter" idx="12"/>
          </p:nvPr>
        </p:nvSpPr>
        <p:spPr>
          <a:ln/>
        </p:spPr>
        <p:txBody>
          <a:bodyPr/>
          <a:lstStyle>
            <a:lvl1pPr>
              <a:defRPr/>
            </a:lvl1pPr>
          </a:lstStyle>
          <a:p>
            <a:pPr>
              <a:defRPr/>
            </a:pPr>
            <a:fld id="{9748874D-368A-6545-A2D3-7E70DF14A3FC}" type="slidenum">
              <a:rPr lang="en-US" altLang="en-US"/>
              <a:pPr>
                <a:defRPr/>
              </a:pPr>
              <a:t>‹#›</a:t>
            </a:fld>
            <a:endParaRPr lang="en-US" altLang="en-US"/>
          </a:p>
        </p:txBody>
      </p:sp>
    </p:spTree>
    <p:extLst>
      <p:ext uri="{BB962C8B-B14F-4D97-AF65-F5344CB8AC3E}">
        <p14:creationId xmlns:p14="http://schemas.microsoft.com/office/powerpoint/2010/main" val="185791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060DC30-9E28-FC45-842F-2ED6740BACB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AABC357-E67B-834A-8F0F-BCB4BA4B9A1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A412DAC-5231-644C-A1F1-369CCDB481E2}"/>
              </a:ext>
            </a:extLst>
          </p:cNvPr>
          <p:cNvSpPr>
            <a:spLocks noGrp="1" noChangeArrowheads="1"/>
          </p:cNvSpPr>
          <p:nvPr>
            <p:ph type="sldNum" sz="quarter" idx="12"/>
          </p:nvPr>
        </p:nvSpPr>
        <p:spPr>
          <a:ln/>
        </p:spPr>
        <p:txBody>
          <a:bodyPr/>
          <a:lstStyle>
            <a:lvl1pPr>
              <a:defRPr/>
            </a:lvl1pPr>
          </a:lstStyle>
          <a:p>
            <a:pPr>
              <a:defRPr/>
            </a:pPr>
            <a:fld id="{B00B579B-81F8-284B-AE65-32C359F784F5}" type="slidenum">
              <a:rPr lang="en-US" altLang="en-US"/>
              <a:pPr>
                <a:defRPr/>
              </a:pPr>
              <a:t>‹#›</a:t>
            </a:fld>
            <a:endParaRPr lang="en-US" altLang="en-US"/>
          </a:p>
        </p:txBody>
      </p:sp>
    </p:spTree>
    <p:extLst>
      <p:ext uri="{BB962C8B-B14F-4D97-AF65-F5344CB8AC3E}">
        <p14:creationId xmlns:p14="http://schemas.microsoft.com/office/powerpoint/2010/main" val="1808615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080F2CE-4054-F44A-B0F0-3943DD97CA7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630ACA6-E59F-3E46-BD9E-9EB34494158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0528F92E-A1E7-1140-AC46-AF8648E0E3CC}"/>
              </a:ext>
            </a:extLst>
          </p:cNvPr>
          <p:cNvSpPr>
            <a:spLocks noGrp="1" noChangeArrowheads="1"/>
          </p:cNvSpPr>
          <p:nvPr>
            <p:ph type="sldNum" sz="quarter" idx="12"/>
          </p:nvPr>
        </p:nvSpPr>
        <p:spPr>
          <a:ln/>
        </p:spPr>
        <p:txBody>
          <a:bodyPr/>
          <a:lstStyle>
            <a:lvl1pPr>
              <a:defRPr/>
            </a:lvl1pPr>
          </a:lstStyle>
          <a:p>
            <a:pPr>
              <a:defRPr/>
            </a:pPr>
            <a:fld id="{E9C2F36E-8C30-AD45-B691-0D8641704A80}" type="slidenum">
              <a:rPr lang="en-US" altLang="en-US"/>
              <a:pPr>
                <a:defRPr/>
              </a:pPr>
              <a:t>‹#›</a:t>
            </a:fld>
            <a:endParaRPr lang="en-US" altLang="en-US"/>
          </a:p>
        </p:txBody>
      </p:sp>
    </p:spTree>
    <p:extLst>
      <p:ext uri="{BB962C8B-B14F-4D97-AF65-F5344CB8AC3E}">
        <p14:creationId xmlns:p14="http://schemas.microsoft.com/office/powerpoint/2010/main" val="1869222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76D04CC-70B8-7B47-9D12-94E8703B2883}"/>
              </a:ext>
            </a:extLst>
          </p:cNvPr>
          <p:cNvSpPr>
            <a:spLocks noGrp="1" noChangeArrowheads="1"/>
          </p:cNvSpPr>
          <p:nvPr>
            <p:ph type="title"/>
          </p:nvPr>
        </p:nvSpPr>
        <p:spPr bwMode="auto">
          <a:xfrm>
            <a:off x="685800" y="609600"/>
            <a:ext cx="7772400" cy="1143000"/>
          </a:xfrm>
          <a:prstGeom prst="rect">
            <a:avLst/>
          </a:prstGeom>
          <a:noFill/>
          <a:ln>
            <a:noFill/>
          </a:ln>
          <a:effectLst>
            <a:outerShdw blurRad="38100" dist="35921" dir="2700000" algn="ctr" rotWithShape="0">
              <a:schemeClr val="bg2">
                <a:alpha val="99962"/>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531" name="Rectangle 3">
            <a:extLst>
              <a:ext uri="{FF2B5EF4-FFF2-40B4-BE49-F238E27FC236}">
                <a16:creationId xmlns:a16="http://schemas.microsoft.com/office/drawing/2014/main" id="{654A525E-8AED-D846-B58A-EDA6B80B5A05}"/>
              </a:ext>
            </a:extLst>
          </p:cNvPr>
          <p:cNvSpPr>
            <a:spLocks noGrp="1" noChangeArrowheads="1"/>
          </p:cNvSpPr>
          <p:nvPr>
            <p:ph type="body" idx="1"/>
          </p:nvPr>
        </p:nvSpPr>
        <p:spPr bwMode="auto">
          <a:xfrm>
            <a:off x="685800" y="1981200"/>
            <a:ext cx="7772400" cy="4114800"/>
          </a:xfrm>
          <a:prstGeom prst="rect">
            <a:avLst/>
          </a:prstGeom>
          <a:noFill/>
          <a:ln>
            <a:noFill/>
          </a:ln>
          <a:effectLst>
            <a:outerShdw blurRad="38100" dist="35921" dir="2700000" algn="ctr" rotWithShape="0">
              <a:schemeClr val="bg2">
                <a:alpha val="99962"/>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32" name="Rectangle 4">
            <a:extLst>
              <a:ext uri="{FF2B5EF4-FFF2-40B4-BE49-F238E27FC236}">
                <a16:creationId xmlns:a16="http://schemas.microsoft.com/office/drawing/2014/main" id="{F4E5B19D-70A8-7941-AE54-F159A1FD7C7B}"/>
              </a:ext>
            </a:extLst>
          </p:cNvPr>
          <p:cNvSpPr>
            <a:spLocks noGrp="1" noChangeArrowheads="1"/>
          </p:cNvSpPr>
          <p:nvPr>
            <p:ph type="dt" sz="half" idx="2"/>
          </p:nvPr>
        </p:nvSpPr>
        <p:spPr bwMode="auto">
          <a:xfrm>
            <a:off x="685800" y="6248400"/>
            <a:ext cx="1905000" cy="457200"/>
          </a:xfrm>
          <a:prstGeom prst="rect">
            <a:avLst/>
          </a:prstGeom>
          <a:noFill/>
          <a:ln>
            <a:noFill/>
          </a:ln>
          <a:effectLst>
            <a:outerShdw blurRad="38100" dist="35921" dir="2700000" algn="ctr" rotWithShape="0">
              <a:schemeClr val="bg2">
                <a:alpha val="99962"/>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atin typeface="Verdana" panose="020B0604030504040204" pitchFamily="34" charset="0"/>
              </a:defRPr>
            </a:lvl1pPr>
          </a:lstStyle>
          <a:p>
            <a:pPr>
              <a:defRPr/>
            </a:pPr>
            <a:endParaRPr lang="en-US" altLang="en-US"/>
          </a:p>
        </p:txBody>
      </p:sp>
      <p:sp>
        <p:nvSpPr>
          <p:cNvPr id="22533" name="Rectangle 5">
            <a:extLst>
              <a:ext uri="{FF2B5EF4-FFF2-40B4-BE49-F238E27FC236}">
                <a16:creationId xmlns:a16="http://schemas.microsoft.com/office/drawing/2014/main" id="{A090CBDA-EB0C-204A-AF66-96C57DDA1F8A}"/>
              </a:ext>
            </a:extLst>
          </p:cNvPr>
          <p:cNvSpPr>
            <a:spLocks noGrp="1" noChangeArrowheads="1"/>
          </p:cNvSpPr>
          <p:nvPr>
            <p:ph type="ftr" sz="quarter" idx="3"/>
          </p:nvPr>
        </p:nvSpPr>
        <p:spPr bwMode="auto">
          <a:xfrm>
            <a:off x="3124200" y="6248400"/>
            <a:ext cx="2895600" cy="457200"/>
          </a:xfrm>
          <a:prstGeom prst="rect">
            <a:avLst/>
          </a:prstGeom>
          <a:noFill/>
          <a:ln>
            <a:noFill/>
          </a:ln>
          <a:effectLst>
            <a:outerShdw blurRad="38100" dist="35921" dir="2700000" algn="ctr" rotWithShape="0">
              <a:schemeClr val="bg2">
                <a:alpha val="99962"/>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atin typeface="Verdana" panose="020B0604030504040204" pitchFamily="34" charset="0"/>
              </a:defRPr>
            </a:lvl1pPr>
          </a:lstStyle>
          <a:p>
            <a:pPr>
              <a:defRPr/>
            </a:pPr>
            <a:endParaRPr lang="en-US" altLang="en-US"/>
          </a:p>
        </p:txBody>
      </p:sp>
      <p:sp>
        <p:nvSpPr>
          <p:cNvPr id="22534" name="Rectangle 6">
            <a:extLst>
              <a:ext uri="{FF2B5EF4-FFF2-40B4-BE49-F238E27FC236}">
                <a16:creationId xmlns:a16="http://schemas.microsoft.com/office/drawing/2014/main" id="{7713BFDC-316D-034D-BBE5-E77DD03A864E}"/>
              </a:ext>
            </a:extLst>
          </p:cNvPr>
          <p:cNvSpPr>
            <a:spLocks noGrp="1" noChangeArrowheads="1"/>
          </p:cNvSpPr>
          <p:nvPr>
            <p:ph type="sldNum" sz="quarter" idx="4"/>
          </p:nvPr>
        </p:nvSpPr>
        <p:spPr bwMode="auto">
          <a:xfrm>
            <a:off x="6553200" y="6248400"/>
            <a:ext cx="1905000" cy="457200"/>
          </a:xfrm>
          <a:prstGeom prst="rect">
            <a:avLst/>
          </a:prstGeom>
          <a:noFill/>
          <a:ln>
            <a:noFill/>
          </a:ln>
          <a:effectLst>
            <a:outerShdw blurRad="38100" dist="35921" dir="2700000" algn="ctr" rotWithShape="0">
              <a:schemeClr val="bg2">
                <a:alpha val="99962"/>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atin typeface="Verdana" panose="020B0604030504040204" pitchFamily="34" charset="0"/>
              </a:defRPr>
            </a:lvl1pPr>
          </a:lstStyle>
          <a:p>
            <a:pPr>
              <a:defRPr/>
            </a:pPr>
            <a:fld id="{2D74241F-48F5-0F47-B7DB-E8AFC1733026}"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4408" r:id="rId1"/>
    <p:sldLayoutId id="2147484398" r:id="rId2"/>
    <p:sldLayoutId id="2147484399" r:id="rId3"/>
    <p:sldLayoutId id="2147484400" r:id="rId4"/>
    <p:sldLayoutId id="2147484401" r:id="rId5"/>
    <p:sldLayoutId id="2147484402" r:id="rId6"/>
    <p:sldLayoutId id="2147484403" r:id="rId7"/>
    <p:sldLayoutId id="2147484404" r:id="rId8"/>
    <p:sldLayoutId id="2147484405" r:id="rId9"/>
    <p:sldLayoutId id="2147484406" r:id="rId10"/>
    <p:sldLayoutId id="2147484407" r:id="rId11"/>
  </p:sldLayoutIdLst>
  <p:hf hdr="0" ftr="0" dt="0"/>
  <p:txStyles>
    <p:titleStyle>
      <a:lvl1pPr algn="ctr" rtl="0" eaLnBrk="0" fontAlgn="base" hangingPunct="0">
        <a:spcBef>
          <a:spcPct val="0"/>
        </a:spcBef>
        <a:spcAft>
          <a:spcPct val="0"/>
        </a:spcAft>
        <a:defRPr sz="4400" i="1">
          <a:solidFill>
            <a:schemeClr val="tx2"/>
          </a:solidFill>
          <a:latin typeface="+mj-lt"/>
          <a:ea typeface="+mj-ea"/>
          <a:cs typeface="+mj-cs"/>
        </a:defRPr>
      </a:lvl1pPr>
      <a:lvl2pPr algn="ctr" rtl="0" eaLnBrk="0" fontAlgn="base" hangingPunct="0">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5pPr>
      <a:lvl6pPr marL="457200" algn="ctr" rtl="0" fontAlgn="base">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6pPr>
      <a:lvl7pPr marL="914400" algn="ctr" rtl="0" fontAlgn="base">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7pPr>
      <a:lvl8pPr marL="1371600" algn="ctr" rtl="0" fontAlgn="base">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8pPr>
      <a:lvl9pPr marL="1828800" algn="ctr" rtl="0" fontAlgn="base">
        <a:spcBef>
          <a:spcPct val="0"/>
        </a:spcBef>
        <a:spcAft>
          <a:spcPct val="0"/>
        </a:spcAft>
        <a:defRPr sz="4400" i="1">
          <a:solidFill>
            <a:schemeClr val="tx2"/>
          </a:solidFill>
          <a:latin typeface="Verdana" pitchFamily="-112" charset="0"/>
          <a:ea typeface="ＭＳ Ｐゴシック" pitchFamily="-112" charset="-128"/>
          <a:cs typeface="ＭＳ Ｐゴシック" pitchFamily="-112" charset="-128"/>
        </a:defRPr>
      </a:lvl9pPr>
    </p:titleStyle>
    <p:bodyStyle>
      <a:lvl1pPr marL="342900" indent="-342900" algn="l" rtl="0" eaLnBrk="0" fontAlgn="base" hangingPunct="0">
        <a:spcBef>
          <a:spcPct val="20000"/>
        </a:spcBef>
        <a:spcAft>
          <a:spcPct val="0"/>
        </a:spcAft>
        <a:buSzPct val="90000"/>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90000"/>
        <a:buFont typeface="Wingdings"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SzPct val="90000"/>
        <a:buFont typeface="Wingdings"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SzPct val="90000"/>
        <a:buFont typeface="Wingdings"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SzPct val="90000"/>
        <a:buFont typeface="Wingdings" pitchFamily="2" charset="2"/>
        <a:buChar char=""/>
        <a:defRPr sz="2000">
          <a:solidFill>
            <a:schemeClr val="tx1"/>
          </a:solidFill>
          <a:latin typeface="+mn-lt"/>
          <a:ea typeface="+mn-ea"/>
        </a:defRPr>
      </a:lvl5pPr>
      <a:lvl6pPr marL="2514600" indent="-228600" algn="l" rtl="0" fontAlgn="base">
        <a:spcBef>
          <a:spcPct val="20000"/>
        </a:spcBef>
        <a:spcAft>
          <a:spcPct val="0"/>
        </a:spcAft>
        <a:buSzPct val="90000"/>
        <a:buFont typeface="Wingdings" pitchFamily="-112" charset="2"/>
        <a:buChar char=""/>
        <a:defRPr sz="2000">
          <a:solidFill>
            <a:schemeClr val="tx1"/>
          </a:solidFill>
          <a:latin typeface="+mn-lt"/>
          <a:ea typeface="+mn-ea"/>
        </a:defRPr>
      </a:lvl6pPr>
      <a:lvl7pPr marL="2971800" indent="-228600" algn="l" rtl="0" fontAlgn="base">
        <a:spcBef>
          <a:spcPct val="20000"/>
        </a:spcBef>
        <a:spcAft>
          <a:spcPct val="0"/>
        </a:spcAft>
        <a:buSzPct val="90000"/>
        <a:buFont typeface="Wingdings" pitchFamily="-112" charset="2"/>
        <a:buChar char=""/>
        <a:defRPr sz="2000">
          <a:solidFill>
            <a:schemeClr val="tx1"/>
          </a:solidFill>
          <a:latin typeface="+mn-lt"/>
          <a:ea typeface="+mn-ea"/>
        </a:defRPr>
      </a:lvl7pPr>
      <a:lvl8pPr marL="3429000" indent="-228600" algn="l" rtl="0" fontAlgn="base">
        <a:spcBef>
          <a:spcPct val="20000"/>
        </a:spcBef>
        <a:spcAft>
          <a:spcPct val="0"/>
        </a:spcAft>
        <a:buSzPct val="90000"/>
        <a:buFont typeface="Wingdings" pitchFamily="-112" charset="2"/>
        <a:buChar char=""/>
        <a:defRPr sz="2000">
          <a:solidFill>
            <a:schemeClr val="tx1"/>
          </a:solidFill>
          <a:latin typeface="+mn-lt"/>
          <a:ea typeface="+mn-ea"/>
        </a:defRPr>
      </a:lvl8pPr>
      <a:lvl9pPr marL="3886200" indent="-228600" algn="l" rtl="0" fontAlgn="base">
        <a:spcBef>
          <a:spcPct val="20000"/>
        </a:spcBef>
        <a:spcAft>
          <a:spcPct val="0"/>
        </a:spcAft>
        <a:buSzPct val="90000"/>
        <a:buFont typeface="Wingdings" pitchFamily="-112" charset="2"/>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2.mov"/><Relationship Id="rId7" Type="http://schemas.openxmlformats.org/officeDocument/2006/relationships/image" Target="../media/image12.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video" Target="../media/media2.mov"/></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DD979E9-F181-0349-A857-CF2F723CAA2D}"/>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89BE315B-C992-8D49-9F1D-A264E8731E03}" type="slidenum">
              <a:rPr lang="en-US" altLang="en-US" sz="1400" smtClean="0"/>
              <a:pPr>
                <a:spcBef>
                  <a:spcPct val="0"/>
                </a:spcBef>
                <a:buSzTx/>
                <a:buFontTx/>
                <a:buNone/>
                <a:defRPr/>
              </a:pPr>
              <a:t>1</a:t>
            </a:fld>
            <a:endParaRPr lang="en-US" altLang="en-US" sz="1400"/>
          </a:p>
        </p:txBody>
      </p:sp>
      <p:sp>
        <p:nvSpPr>
          <p:cNvPr id="15362" name="Text Box 4">
            <a:extLst>
              <a:ext uri="{FF2B5EF4-FFF2-40B4-BE49-F238E27FC236}">
                <a16:creationId xmlns:a16="http://schemas.microsoft.com/office/drawing/2014/main" id="{2C499CC4-1449-1548-BABD-F7EF25671F24}"/>
              </a:ext>
            </a:extLst>
          </p:cNvPr>
          <p:cNvSpPr txBox="1">
            <a:spLocks noChangeArrowheads="1"/>
          </p:cNvSpPr>
          <p:nvPr/>
        </p:nvSpPr>
        <p:spPr bwMode="auto">
          <a:xfrm>
            <a:off x="533400" y="304800"/>
            <a:ext cx="8077200"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3000" i="1">
                <a:latin typeface="Times" pitchFamily="2" charset="0"/>
              </a:rPr>
              <a:t>Ecological Psychology</a:t>
            </a:r>
          </a:p>
          <a:p>
            <a:pPr>
              <a:spcBef>
                <a:spcPct val="50000"/>
              </a:spcBef>
              <a:buSzTx/>
              <a:buFontTx/>
              <a:buNone/>
            </a:pPr>
            <a:endParaRPr lang="en-US" altLang="en-US" sz="3000" i="1">
              <a:latin typeface="Times" pitchFamily="2" charset="0"/>
            </a:endParaRPr>
          </a:p>
          <a:p>
            <a:pPr>
              <a:spcBef>
                <a:spcPct val="50000"/>
              </a:spcBef>
              <a:buSzTx/>
              <a:buFontTx/>
              <a:buNone/>
            </a:pPr>
            <a:endParaRPr lang="en-US" altLang="en-US" sz="3000" i="1">
              <a:latin typeface="Times" pitchFamily="2" charset="0"/>
            </a:endParaRPr>
          </a:p>
          <a:p>
            <a:pPr>
              <a:spcBef>
                <a:spcPct val="50000"/>
              </a:spcBef>
              <a:buSzTx/>
              <a:buFontTx/>
              <a:buNone/>
            </a:pPr>
            <a:endParaRPr lang="en-US" altLang="en-US" sz="3000" i="1">
              <a:latin typeface="Times" pitchFamily="2" charset="0"/>
            </a:endParaRPr>
          </a:p>
          <a:p>
            <a:pPr>
              <a:spcBef>
                <a:spcPct val="50000"/>
              </a:spcBef>
              <a:buSzTx/>
              <a:buFontTx/>
              <a:buNone/>
            </a:pPr>
            <a:endParaRPr lang="en-US" altLang="en-US" sz="3000" i="1">
              <a:latin typeface="Times" pitchFamily="2" charset="0"/>
            </a:endParaRPr>
          </a:p>
          <a:p>
            <a:pPr>
              <a:spcBef>
                <a:spcPct val="50000"/>
              </a:spcBef>
              <a:buSzTx/>
              <a:buFontTx/>
              <a:buNone/>
            </a:pPr>
            <a:endParaRPr lang="en-US" altLang="en-US" sz="3000" i="1">
              <a:latin typeface="Times" pitchFamily="2" charset="0"/>
            </a:endParaRPr>
          </a:p>
          <a:p>
            <a:pPr>
              <a:spcBef>
                <a:spcPct val="50000"/>
              </a:spcBef>
              <a:buSzTx/>
              <a:buFontTx/>
              <a:buNone/>
            </a:pPr>
            <a:endParaRPr lang="en-US" altLang="en-US" sz="3000" i="1">
              <a:latin typeface="Times" pitchFamily="2" charset="0"/>
            </a:endParaRPr>
          </a:p>
          <a:p>
            <a:pPr>
              <a:spcBef>
                <a:spcPct val="50000"/>
              </a:spcBef>
              <a:buSzTx/>
              <a:buFontTx/>
              <a:buNone/>
            </a:pPr>
            <a:r>
              <a:rPr lang="en-US" altLang="en-US" sz="2000" i="1">
                <a:latin typeface="Times" pitchFamily="2" charset="0"/>
              </a:rPr>
              <a:t>Beyond Descartes’s dilemma:</a:t>
            </a:r>
          </a:p>
          <a:p>
            <a:pPr>
              <a:spcBef>
                <a:spcPct val="50000"/>
              </a:spcBef>
              <a:buSzTx/>
              <a:buFontTx/>
              <a:buNone/>
            </a:pPr>
            <a:r>
              <a:rPr lang="en-US" altLang="en-US" sz="2000" i="1">
                <a:latin typeface="Times" pitchFamily="2" charset="0"/>
              </a:rPr>
              <a:t>	It takes more than mechanical behavior and free thinking to save us</a:t>
            </a:r>
          </a:p>
          <a:p>
            <a:pPr>
              <a:spcBef>
                <a:spcPct val="50000"/>
              </a:spcBef>
              <a:buSzTx/>
              <a:buFontTx/>
              <a:buNone/>
            </a:pPr>
            <a:r>
              <a:rPr lang="en-US" altLang="en-US" sz="2000">
                <a:latin typeface="Times" pitchFamily="2" charset="0"/>
              </a:rPr>
              <a:t>				</a:t>
            </a:r>
          </a:p>
        </p:txBody>
      </p:sp>
      <p:pic>
        <p:nvPicPr>
          <p:cNvPr id="15363" name="Picture 5">
            <a:extLst>
              <a:ext uri="{FF2B5EF4-FFF2-40B4-BE49-F238E27FC236}">
                <a16:creationId xmlns:a16="http://schemas.microsoft.com/office/drawing/2014/main" id="{2E735115-4E7E-EC49-BDBF-6BD4FC31C6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813DA1E3-0012-F346-A61F-7589753E9AC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45A9938E-DBDD-E246-AFEB-411287BC9964}" type="slidenum">
              <a:rPr lang="en-US" altLang="en-US" sz="1400" smtClean="0"/>
              <a:pPr>
                <a:spcBef>
                  <a:spcPct val="0"/>
                </a:spcBef>
                <a:buSzTx/>
                <a:buFontTx/>
                <a:buNone/>
                <a:defRPr/>
              </a:pPr>
              <a:t>2</a:t>
            </a:fld>
            <a:endParaRPr lang="en-US" altLang="en-US" sz="1400"/>
          </a:p>
        </p:txBody>
      </p:sp>
      <p:sp>
        <p:nvSpPr>
          <p:cNvPr id="16386" name="Text Box 2">
            <a:extLst>
              <a:ext uri="{FF2B5EF4-FFF2-40B4-BE49-F238E27FC236}">
                <a16:creationId xmlns:a16="http://schemas.microsoft.com/office/drawing/2014/main" id="{A690F767-B246-9948-BC1C-CDB3B5CFA4C6}"/>
              </a:ext>
            </a:extLst>
          </p:cNvPr>
          <p:cNvSpPr txBox="1">
            <a:spLocks noChangeArrowheads="1"/>
          </p:cNvSpPr>
          <p:nvPr/>
        </p:nvSpPr>
        <p:spPr bwMode="auto">
          <a:xfrm>
            <a:off x="152400" y="304800"/>
            <a:ext cx="86868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400">
                <a:latin typeface="Times" pitchFamily="2" charset="0"/>
              </a:rPr>
              <a:t>Beyond the Cartesian Dilemma and Behaviorism and Cognitivism</a:t>
            </a: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r>
              <a:rPr lang="en-US" altLang="en-US" sz="1800">
                <a:latin typeface="Times" pitchFamily="2" charset="0"/>
              </a:rPr>
              <a:t>Behaviorism – </a:t>
            </a:r>
          </a:p>
          <a:p>
            <a:pPr>
              <a:spcBef>
                <a:spcPct val="0"/>
              </a:spcBef>
              <a:buSzTx/>
              <a:buFontTx/>
              <a:buNone/>
            </a:pPr>
            <a:r>
              <a:rPr lang="en-US" altLang="en-US" sz="1800">
                <a:latin typeface="Times" pitchFamily="2" charset="0"/>
              </a:rPr>
              <a:t>	a. psychology is the study of behavior</a:t>
            </a:r>
          </a:p>
          <a:p>
            <a:pPr>
              <a:spcBef>
                <a:spcPct val="0"/>
              </a:spcBef>
              <a:buSzTx/>
              <a:buFontTx/>
              <a:buNone/>
            </a:pPr>
            <a:r>
              <a:rPr lang="en-US" altLang="en-US" sz="1800">
                <a:latin typeface="Times" pitchFamily="2" charset="0"/>
              </a:rPr>
              <a:t>	b. behavior is a consequence of what the environment does to the animal</a:t>
            </a:r>
          </a:p>
          <a:p>
            <a:pPr>
              <a:spcBef>
                <a:spcPct val="0"/>
              </a:spcBef>
              <a:buSzTx/>
              <a:buFontTx/>
              <a:buNone/>
            </a:pPr>
            <a:r>
              <a:rPr lang="en-US" altLang="en-US" sz="1800">
                <a:latin typeface="Times" pitchFamily="2" charset="0"/>
              </a:rPr>
              <a:t>	c. learning is the central task of animals</a:t>
            </a:r>
          </a:p>
          <a:p>
            <a:pPr>
              <a:spcBef>
                <a:spcPct val="0"/>
              </a:spcBef>
              <a:buSzTx/>
              <a:buFontTx/>
              <a:buNone/>
            </a:pPr>
            <a:r>
              <a:rPr lang="en-US" altLang="en-US" sz="1800">
                <a:latin typeface="Times" pitchFamily="2" charset="0"/>
              </a:rPr>
              <a:t>	d. learning is a general, mechanistic process based on repetition and reward                </a:t>
            </a:r>
          </a:p>
          <a:p>
            <a:pPr>
              <a:spcBef>
                <a:spcPct val="0"/>
              </a:spcBef>
              <a:buSzTx/>
              <a:buFontTx/>
              <a:buNone/>
            </a:pPr>
            <a:r>
              <a:rPr lang="en-US" altLang="en-US" sz="1800">
                <a:latin typeface="Times" pitchFamily="2" charset="0"/>
              </a:rPr>
              <a:t>	e. animals’ actions are in search of rewards (signaled by positive feelings)</a:t>
            </a:r>
          </a:p>
          <a:p>
            <a:pPr>
              <a:spcBef>
                <a:spcPct val="0"/>
              </a:spcBef>
              <a:buSzTx/>
              <a:buFontTx/>
              <a:buNone/>
            </a:pPr>
            <a:endParaRPr lang="en-US" altLang="en-US" sz="18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813DA1E3-0012-F346-A61F-7589753E9AC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314A2707-C3A7-8145-BC6F-5D3BE1C00600}" type="slidenum">
              <a:rPr lang="en-US" altLang="en-US" sz="1400" smtClean="0"/>
              <a:pPr>
                <a:spcBef>
                  <a:spcPct val="0"/>
                </a:spcBef>
                <a:buSzTx/>
                <a:buFontTx/>
                <a:buNone/>
                <a:defRPr/>
              </a:pPr>
              <a:t>3</a:t>
            </a:fld>
            <a:endParaRPr lang="en-US" altLang="en-US" sz="1400"/>
          </a:p>
        </p:txBody>
      </p:sp>
      <p:sp>
        <p:nvSpPr>
          <p:cNvPr id="18434" name="Text Box 2">
            <a:extLst>
              <a:ext uri="{FF2B5EF4-FFF2-40B4-BE49-F238E27FC236}">
                <a16:creationId xmlns:a16="http://schemas.microsoft.com/office/drawing/2014/main" id="{8A1C83DC-8E52-3349-9C7F-06D20008F664}"/>
              </a:ext>
            </a:extLst>
          </p:cNvPr>
          <p:cNvSpPr txBox="1">
            <a:spLocks noChangeArrowheads="1"/>
          </p:cNvSpPr>
          <p:nvPr/>
        </p:nvSpPr>
        <p:spPr bwMode="auto">
          <a:xfrm>
            <a:off x="152400" y="304800"/>
            <a:ext cx="8686800"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400" dirty="0">
                <a:latin typeface="Times" pitchFamily="2" charset="0"/>
              </a:rPr>
              <a:t>Beyond the Cartesian Dilemma and Behaviorism and Cognitivism</a:t>
            </a:r>
          </a:p>
          <a:p>
            <a:pPr>
              <a:spcBef>
                <a:spcPct val="0"/>
              </a:spcBef>
              <a:buSzTx/>
              <a:buFontTx/>
              <a:buNone/>
            </a:pPr>
            <a:endParaRPr lang="en-US" altLang="en-US" sz="2000" dirty="0">
              <a:latin typeface="Times" pitchFamily="2" charset="0"/>
            </a:endParaRPr>
          </a:p>
          <a:p>
            <a:pPr>
              <a:spcBef>
                <a:spcPct val="0"/>
              </a:spcBef>
              <a:buSzTx/>
              <a:buFontTx/>
              <a:buNone/>
            </a:pPr>
            <a:endParaRPr lang="en-US" altLang="en-US" sz="2000" dirty="0">
              <a:latin typeface="Times" pitchFamily="2" charset="0"/>
            </a:endParaRPr>
          </a:p>
          <a:p>
            <a:pPr>
              <a:spcBef>
                <a:spcPct val="0"/>
              </a:spcBef>
              <a:buSzTx/>
              <a:buFontTx/>
              <a:buNone/>
            </a:pPr>
            <a:r>
              <a:rPr lang="en-US" altLang="en-US" sz="1800" dirty="0">
                <a:latin typeface="Times" pitchFamily="2" charset="0"/>
              </a:rPr>
              <a:t>Behaviorism – </a:t>
            </a:r>
          </a:p>
          <a:p>
            <a:pPr>
              <a:spcBef>
                <a:spcPct val="0"/>
              </a:spcBef>
              <a:buSzTx/>
              <a:buFontTx/>
              <a:buNone/>
            </a:pPr>
            <a:r>
              <a:rPr lang="en-US" altLang="en-US" sz="1800" dirty="0">
                <a:latin typeface="Times" pitchFamily="2" charset="0"/>
              </a:rPr>
              <a:t>	a. psychology is the study of behavior</a:t>
            </a:r>
          </a:p>
          <a:p>
            <a:pPr>
              <a:spcBef>
                <a:spcPct val="0"/>
              </a:spcBef>
              <a:buSzTx/>
              <a:buFontTx/>
              <a:buNone/>
            </a:pPr>
            <a:r>
              <a:rPr lang="en-US" altLang="en-US" sz="1800" dirty="0">
                <a:latin typeface="Times" pitchFamily="2" charset="0"/>
              </a:rPr>
              <a:t>	b. behavior is a consequence of what the environment does to the animal</a:t>
            </a:r>
          </a:p>
          <a:p>
            <a:pPr>
              <a:spcBef>
                <a:spcPct val="0"/>
              </a:spcBef>
              <a:buSzTx/>
              <a:buFontTx/>
              <a:buNone/>
            </a:pPr>
            <a:r>
              <a:rPr lang="en-US" altLang="en-US" sz="1800" dirty="0">
                <a:latin typeface="Times" pitchFamily="2" charset="0"/>
              </a:rPr>
              <a:t>	c. learning is the central task of animals</a:t>
            </a:r>
          </a:p>
          <a:p>
            <a:pPr>
              <a:spcBef>
                <a:spcPct val="0"/>
              </a:spcBef>
              <a:buSzTx/>
              <a:buFontTx/>
              <a:buNone/>
            </a:pPr>
            <a:r>
              <a:rPr lang="en-US" altLang="en-US" sz="1800" dirty="0">
                <a:latin typeface="Times" pitchFamily="2" charset="0"/>
              </a:rPr>
              <a:t>	d. learning is a general, mechanistic process based on repetition and reward                </a:t>
            </a:r>
          </a:p>
          <a:p>
            <a:pPr>
              <a:spcBef>
                <a:spcPct val="0"/>
              </a:spcBef>
              <a:buSzTx/>
              <a:buFontTx/>
              <a:buNone/>
            </a:pPr>
            <a:r>
              <a:rPr lang="en-US" altLang="en-US" sz="1800" dirty="0">
                <a:latin typeface="Times" pitchFamily="2" charset="0"/>
              </a:rPr>
              <a:t>	e. animals’ actions are in search of rewards (signaled by positive feelings)</a:t>
            </a:r>
          </a:p>
          <a:p>
            <a:pPr>
              <a:spcBef>
                <a:spcPct val="0"/>
              </a:spcBef>
              <a:buSzTx/>
              <a:buFontTx/>
              <a:buNone/>
            </a:pPr>
            <a:endParaRPr lang="en-US" altLang="en-US" sz="1800" dirty="0">
              <a:latin typeface="Times" pitchFamily="2" charset="0"/>
            </a:endParaRPr>
          </a:p>
          <a:p>
            <a:pPr>
              <a:spcBef>
                <a:spcPct val="0"/>
              </a:spcBef>
              <a:buSzTx/>
              <a:buFontTx/>
              <a:buNone/>
            </a:pPr>
            <a:r>
              <a:rPr lang="en-US" altLang="en-US" sz="1800" dirty="0">
                <a:latin typeface="Times" pitchFamily="2" charset="0"/>
              </a:rPr>
              <a:t>Cognitivism –</a:t>
            </a:r>
          </a:p>
          <a:p>
            <a:pPr>
              <a:spcBef>
                <a:spcPct val="0"/>
              </a:spcBef>
              <a:buSzTx/>
              <a:buFontTx/>
              <a:buNone/>
            </a:pPr>
            <a:r>
              <a:rPr lang="en-US" altLang="en-US" sz="1800" dirty="0">
                <a:latin typeface="Times" pitchFamily="2" charset="0"/>
              </a:rPr>
              <a:t>	a.  Psychology  is the study of thinking (remembering, imagining, reasoning, etc.)</a:t>
            </a:r>
          </a:p>
          <a:p>
            <a:pPr>
              <a:spcBef>
                <a:spcPct val="0"/>
              </a:spcBef>
              <a:buSzTx/>
              <a:buFontTx/>
              <a:buNone/>
            </a:pPr>
            <a:r>
              <a:rPr lang="en-US" altLang="en-US" sz="1800" dirty="0">
                <a:latin typeface="Times" pitchFamily="2" charset="0"/>
              </a:rPr>
              <a:t>	b.  Behavior is a consequence of thought (conscious or unconscious)</a:t>
            </a:r>
          </a:p>
          <a:p>
            <a:pPr>
              <a:spcBef>
                <a:spcPct val="0"/>
              </a:spcBef>
              <a:buSzTx/>
              <a:buFontTx/>
              <a:buNone/>
            </a:pPr>
            <a:r>
              <a:rPr lang="en-US" altLang="en-US" sz="1800" dirty="0">
                <a:latin typeface="Times" pitchFamily="2" charset="0"/>
              </a:rPr>
              <a:t>	c.  Representation and computation are the central tasks, and these occur in  a 			hidden mind which is implemented in the brain</a:t>
            </a:r>
          </a:p>
          <a:p>
            <a:pPr>
              <a:spcBef>
                <a:spcPct val="0"/>
              </a:spcBef>
              <a:buSzTx/>
              <a:buFontTx/>
              <a:buNone/>
            </a:pPr>
            <a:r>
              <a:rPr lang="en-US" altLang="en-US" sz="1800" dirty="0">
                <a:latin typeface="Times" pitchFamily="2" charset="0"/>
              </a:rPr>
              <a:t>	d.  Representation and computation are constructive and interpretive</a:t>
            </a:r>
          </a:p>
          <a:p>
            <a:pPr>
              <a:spcBef>
                <a:spcPct val="0"/>
              </a:spcBef>
              <a:buSzTx/>
              <a:buFontTx/>
              <a:buNone/>
            </a:pPr>
            <a:r>
              <a:rPr lang="en-US" altLang="en-US" sz="1800" dirty="0">
                <a:latin typeface="Times" pitchFamily="2" charset="0"/>
              </a:rPr>
              <a:t>	e.  People use mental models to guide actions, which are in search of control 			-- make the others and world do what I want </a:t>
            </a:r>
          </a:p>
          <a:p>
            <a:pPr>
              <a:spcBef>
                <a:spcPct val="0"/>
              </a:spcBef>
              <a:buSzTx/>
              <a:buFontTx/>
              <a:buNone/>
            </a:pPr>
            <a:endParaRPr lang="en-US" altLang="en-US" sz="2000" dirty="0">
              <a:latin typeface="Times" pitchFamily="2" charset="0"/>
            </a:endParaRPr>
          </a:p>
          <a:p>
            <a:pPr>
              <a:spcBef>
                <a:spcPct val="0"/>
              </a:spcBef>
              <a:buSzTx/>
              <a:buFontTx/>
              <a:buNone/>
            </a:pPr>
            <a:endParaRPr lang="en-US" altLang="en-US" sz="2000" dirty="0">
              <a:latin typeface="Times"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62BB9CAE-5494-914B-AE68-500CA66B9852}"/>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44570D64-302B-8A4C-B253-CD70E79BE02F}" type="slidenum">
              <a:rPr lang="en-US" altLang="en-US" sz="1400" smtClean="0"/>
              <a:pPr>
                <a:spcBef>
                  <a:spcPct val="0"/>
                </a:spcBef>
                <a:buSzTx/>
                <a:buFontTx/>
                <a:buNone/>
                <a:defRPr/>
              </a:pPr>
              <a:t>4</a:t>
            </a:fld>
            <a:endParaRPr lang="en-US" altLang="en-US" sz="1400"/>
          </a:p>
        </p:txBody>
      </p:sp>
      <p:sp>
        <p:nvSpPr>
          <p:cNvPr id="20482" name="Text Box 2">
            <a:extLst>
              <a:ext uri="{FF2B5EF4-FFF2-40B4-BE49-F238E27FC236}">
                <a16:creationId xmlns:a16="http://schemas.microsoft.com/office/drawing/2014/main" id="{C0382AE5-BBBE-F242-8E98-C14F72ACAF23}"/>
              </a:ext>
            </a:extLst>
          </p:cNvPr>
          <p:cNvSpPr txBox="1">
            <a:spLocks noChangeArrowheads="1"/>
          </p:cNvSpPr>
          <p:nvPr/>
        </p:nvSpPr>
        <p:spPr bwMode="auto">
          <a:xfrm>
            <a:off x="533400" y="533400"/>
            <a:ext cx="80010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000">
                <a:latin typeface="Times" pitchFamily="2" charset="0"/>
              </a:rPr>
              <a:t>The Cartesian Theater</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Vision involves receiving </a:t>
            </a:r>
            <a:r>
              <a:rPr lang="en-US" altLang="en-US" sz="1800" i="1">
                <a:latin typeface="Times" pitchFamily="2" charset="0"/>
              </a:rPr>
              <a:t>sensations</a:t>
            </a:r>
            <a:r>
              <a:rPr lang="en-US" altLang="en-US" sz="1800">
                <a:latin typeface="Times" pitchFamily="2" charset="0"/>
              </a:rPr>
              <a:t> from the retina, which then are transmitted to various brain regions to be analyzed and processed into a meaningful </a:t>
            </a:r>
            <a:r>
              <a:rPr lang="en-US" altLang="en-US" sz="1800" i="1">
                <a:latin typeface="Times" pitchFamily="2" charset="0"/>
              </a:rPr>
              <a:t>perception</a:t>
            </a:r>
          </a:p>
          <a:p>
            <a:pPr>
              <a:spcBef>
                <a:spcPct val="0"/>
              </a:spcBef>
              <a:buSzTx/>
              <a:buFontTx/>
              <a:buNone/>
            </a:pPr>
            <a:endParaRPr lang="en-US" altLang="en-US" sz="1800" i="1">
              <a:latin typeface="Times" pitchFamily="2" charset="0"/>
            </a:endParaRPr>
          </a:p>
          <a:p>
            <a:pPr>
              <a:spcBef>
                <a:spcPct val="0"/>
              </a:spcBef>
              <a:buSzTx/>
              <a:buFontTx/>
              <a:buNone/>
            </a:pPr>
            <a:r>
              <a:rPr lang="en-US" altLang="en-US" sz="1800">
                <a:latin typeface="Times" pitchFamily="2" charset="0"/>
              </a:rPr>
              <a:t>Shape, movement, color, texture, etc. are </a:t>
            </a:r>
            <a:r>
              <a:rPr lang="en-US" altLang="en-US" sz="1800" i="1">
                <a:latin typeface="Times" pitchFamily="2" charset="0"/>
              </a:rPr>
              <a:t>analyzed</a:t>
            </a:r>
            <a:r>
              <a:rPr lang="en-US" altLang="en-US" sz="1800">
                <a:latin typeface="Times" pitchFamily="2" charset="0"/>
              </a:rPr>
              <a:t> separately and then </a:t>
            </a:r>
            <a:r>
              <a:rPr lang="en-US" altLang="en-US" sz="1800" i="1">
                <a:latin typeface="Times" pitchFamily="2" charset="0"/>
              </a:rPr>
              <a:t>reassembled </a:t>
            </a:r>
            <a:r>
              <a:rPr lang="en-US" altLang="en-US" sz="1800">
                <a:latin typeface="Times" pitchFamily="2" charset="0"/>
              </a:rPr>
              <a:t>and </a:t>
            </a:r>
            <a:r>
              <a:rPr lang="en-US" altLang="en-US" sz="1800" i="1">
                <a:latin typeface="Times" pitchFamily="2" charset="0"/>
              </a:rPr>
              <a:t>integrated</a:t>
            </a:r>
            <a:r>
              <a:rPr lang="en-US" altLang="en-US" sz="1800">
                <a:latin typeface="Times" pitchFamily="2" charset="0"/>
              </a:rPr>
              <a:t> into an interpretive representation, according to the brain’s own rules (e.g., schemas, biases, categories)</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Thus, we do not see the world accurately and directly; in fact, we do not really see the world at all, only our </a:t>
            </a:r>
            <a:r>
              <a:rPr lang="en-US" altLang="en-US" sz="1800" i="1">
                <a:latin typeface="Times" pitchFamily="2" charset="0"/>
              </a:rPr>
              <a:t>constructed representation </a:t>
            </a:r>
            <a:r>
              <a:rPr lang="en-US" altLang="en-US" sz="1800">
                <a:latin typeface="Times" pitchFamily="2" charset="0"/>
              </a:rPr>
              <a:t>of our sensory experience	</a:t>
            </a:r>
          </a:p>
        </p:txBody>
      </p:sp>
      <p:pic>
        <p:nvPicPr>
          <p:cNvPr id="20483" name="Picture 1">
            <a:extLst>
              <a:ext uri="{FF2B5EF4-FFF2-40B4-BE49-F238E27FC236}">
                <a16:creationId xmlns:a16="http://schemas.microsoft.com/office/drawing/2014/main" id="{D4C07FE2-BB05-324E-A2B4-57263BF630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04800"/>
            <a:ext cx="34750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05109FD-3CC3-E148-81C3-5DA600D359C1}"/>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440026E3-3C2C-744E-BAA3-A219DC514FD2}" type="slidenum">
              <a:rPr lang="en-US" altLang="en-US" sz="1400" smtClean="0"/>
              <a:pPr>
                <a:spcBef>
                  <a:spcPct val="0"/>
                </a:spcBef>
                <a:buSzTx/>
                <a:buFontTx/>
                <a:buNone/>
                <a:defRPr/>
              </a:pPr>
              <a:t>5</a:t>
            </a:fld>
            <a:endParaRPr lang="en-US" altLang="en-US" sz="1400"/>
          </a:p>
        </p:txBody>
      </p:sp>
      <p:sp>
        <p:nvSpPr>
          <p:cNvPr id="21506" name="Text Box 2">
            <a:extLst>
              <a:ext uri="{FF2B5EF4-FFF2-40B4-BE49-F238E27FC236}">
                <a16:creationId xmlns:a16="http://schemas.microsoft.com/office/drawing/2014/main" id="{CB33956A-6756-CA45-B383-3D235C1A86CC}"/>
              </a:ext>
            </a:extLst>
          </p:cNvPr>
          <p:cNvSpPr txBox="1">
            <a:spLocks noChangeArrowheads="1"/>
          </p:cNvSpPr>
          <p:nvPr/>
        </p:nvSpPr>
        <p:spPr bwMode="auto">
          <a:xfrm>
            <a:off x="533400" y="533400"/>
            <a:ext cx="80010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400">
                <a:latin typeface="Times" pitchFamily="2" charset="0"/>
              </a:rPr>
              <a:t>One problem –</a:t>
            </a:r>
          </a:p>
          <a:p>
            <a:pPr>
              <a:spcBef>
                <a:spcPct val="0"/>
              </a:spcBef>
              <a:buSzTx/>
              <a:buFontTx/>
              <a:buNone/>
            </a:pPr>
            <a:endParaRPr lang="en-US" altLang="en-US" sz="2400">
              <a:latin typeface="Times" pitchFamily="2" charset="0"/>
            </a:endParaRPr>
          </a:p>
          <a:p>
            <a:pPr>
              <a:spcBef>
                <a:spcPct val="0"/>
              </a:spcBef>
              <a:buSzTx/>
              <a:buFontTx/>
              <a:buNone/>
            </a:pPr>
            <a:endParaRPr lang="en-US" altLang="en-US" sz="2400">
              <a:latin typeface="Times" pitchFamily="2" charset="0"/>
            </a:endParaRPr>
          </a:p>
          <a:p>
            <a:pPr>
              <a:spcBef>
                <a:spcPct val="0"/>
              </a:spcBef>
              <a:buSzTx/>
              <a:buFontTx/>
              <a:buNone/>
            </a:pPr>
            <a:r>
              <a:rPr lang="en-US" altLang="en-US" sz="2400">
                <a:latin typeface="Times" pitchFamily="2" charset="0"/>
              </a:rPr>
              <a:t>		</a:t>
            </a:r>
            <a:r>
              <a:rPr lang="en-US" altLang="en-US" sz="2000">
                <a:latin typeface="Times" pitchFamily="2" charset="0"/>
              </a:rPr>
              <a:t>Infinite Regress</a:t>
            </a: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r>
              <a:rPr lang="en-US" altLang="en-US" sz="1800">
                <a:latin typeface="Times" pitchFamily="2" charset="0"/>
              </a:rPr>
              <a:t>But the deeper and more basic problems are:</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1.  separation of the person (or other animal) from their environment</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2.  separation of action and perception (or doing and knowing)</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3.  instead of focusing on relationships, there is a focus on autonomous 		activity (e.g., “the brain’s own rules”)</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p:txBody>
      </p:sp>
      <p:pic>
        <p:nvPicPr>
          <p:cNvPr id="21507" name="Picture 3">
            <a:extLst>
              <a:ext uri="{FF2B5EF4-FFF2-40B4-BE49-F238E27FC236}">
                <a16:creationId xmlns:a16="http://schemas.microsoft.com/office/drawing/2014/main" id="{8EC500CB-BF52-3F49-B17C-DB6BAC7A35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81000"/>
            <a:ext cx="25225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1">
            <a:extLst>
              <a:ext uri="{FF2B5EF4-FFF2-40B4-BE49-F238E27FC236}">
                <a16:creationId xmlns:a16="http://schemas.microsoft.com/office/drawing/2014/main" id="{E88B7EAC-456D-1D41-9637-ADF600A68135}"/>
              </a:ext>
            </a:extLst>
          </p:cNvPr>
          <p:cNvSpPr txBox="1">
            <a:spLocks noChangeArrowheads="1"/>
          </p:cNvSpPr>
          <p:nvPr/>
        </p:nvSpPr>
        <p:spPr bwMode="auto">
          <a:xfrm>
            <a:off x="628650" y="271463"/>
            <a:ext cx="779303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endParaRPr lang="en-US" altLang="en-US" sz="1800" b="1" i="1">
              <a:solidFill>
                <a:srgbClr val="FFDC62"/>
              </a:solidFill>
              <a:latin typeface="Times" pitchFamily="2" charset="0"/>
            </a:endParaRPr>
          </a:p>
          <a:p>
            <a:pPr>
              <a:spcBef>
                <a:spcPct val="0"/>
              </a:spcBef>
              <a:buSzTx/>
              <a:buFontTx/>
              <a:buNone/>
            </a:pPr>
            <a:endParaRPr lang="en-US" altLang="en-US" sz="1800">
              <a:solidFill>
                <a:srgbClr val="FFDC62"/>
              </a:solidFill>
              <a:latin typeface="Times" pitchFamily="2" charset="0"/>
            </a:endParaRPr>
          </a:p>
          <a:p>
            <a:pPr>
              <a:spcBef>
                <a:spcPct val="0"/>
              </a:spcBef>
              <a:buSzTx/>
              <a:buFontTx/>
              <a:buNone/>
            </a:pPr>
            <a:r>
              <a:rPr lang="en-US" altLang="en-US" sz="1800" b="1" i="1" u="sng">
                <a:latin typeface="Times" pitchFamily="2" charset="0"/>
              </a:rPr>
              <a:t>Some key assumptions of cognitivist theories:</a:t>
            </a:r>
          </a:p>
          <a:p>
            <a:pPr>
              <a:spcBef>
                <a:spcPct val="0"/>
              </a:spcBef>
              <a:buSzTx/>
              <a:buFontTx/>
              <a:buNone/>
            </a:pPr>
            <a:endParaRPr lang="en-US" altLang="en-US" sz="1800" b="1" i="1" u="sng">
              <a:latin typeface="Times" pitchFamily="2" charset="0"/>
            </a:endParaRPr>
          </a:p>
          <a:p>
            <a:pPr>
              <a:spcBef>
                <a:spcPct val="0"/>
              </a:spcBef>
              <a:buSzTx/>
              <a:buFontTx/>
              <a:buNone/>
            </a:pPr>
            <a:endParaRPr lang="en-US" altLang="en-US" sz="1800" b="1">
              <a:latin typeface="Times" pitchFamily="2" charset="0"/>
            </a:endParaRPr>
          </a:p>
          <a:p>
            <a:pPr>
              <a:spcBef>
                <a:spcPct val="0"/>
              </a:spcBef>
              <a:buSzTx/>
              <a:buFontTx/>
              <a:buAutoNum type="arabicPeriod"/>
            </a:pPr>
            <a:r>
              <a:rPr lang="en-US" altLang="en-US" sz="1800" i="1">
                <a:latin typeface="Times" pitchFamily="2" charset="0"/>
              </a:rPr>
              <a:t>  The world is not ordered, meaningful, or valuable in itself; or, at least our impressions (e.g., sensations) of it are insufficient (e.g., too ambiguous, too impoverished, or too overwhelming) to provide adequate guidance </a:t>
            </a:r>
            <a:endParaRPr lang="en-US" altLang="en-US" sz="1800">
              <a:latin typeface="Times" pitchFamily="2" charset="0"/>
            </a:endParaRPr>
          </a:p>
          <a:p>
            <a:pPr>
              <a:spcBef>
                <a:spcPct val="0"/>
              </a:spcBef>
              <a:buSzTx/>
              <a:buFontTx/>
              <a:buNone/>
            </a:pPr>
            <a:r>
              <a:rPr lang="en-US" altLang="en-US" sz="1800" i="1">
                <a:latin typeface="Times" pitchFamily="2" charset="0"/>
              </a:rPr>
              <a:t> </a:t>
            </a:r>
            <a:endParaRPr lang="en-US" altLang="en-US" sz="1800">
              <a:latin typeface="Times" pitchFamily="2" charset="0"/>
            </a:endParaRPr>
          </a:p>
          <a:p>
            <a:pPr>
              <a:spcBef>
                <a:spcPct val="0"/>
              </a:spcBef>
              <a:buSzTx/>
              <a:buFontTx/>
              <a:buNone/>
            </a:pPr>
            <a:r>
              <a:rPr lang="en-US" altLang="en-US" sz="1800" i="1">
                <a:latin typeface="Times" pitchFamily="2" charset="0"/>
              </a:rPr>
              <a:t>2.  Meaning must be given to the world --- the world provides “inputs” but before these can make sense and provide adequate guidance for action, they must be “processed” (or “interpreted”, “enriched”, “simplified”, etc.)</a:t>
            </a:r>
            <a:endParaRPr lang="en-US" altLang="en-US" sz="1800">
              <a:latin typeface="Times" pitchFamily="2" charset="0"/>
            </a:endParaRPr>
          </a:p>
          <a:p>
            <a:pPr>
              <a:spcBef>
                <a:spcPct val="0"/>
              </a:spcBef>
              <a:buSzTx/>
              <a:buFontTx/>
              <a:buNone/>
            </a:pPr>
            <a:r>
              <a:rPr lang="en-US" altLang="en-US" sz="1800" i="1">
                <a:latin typeface="Times" pitchFamily="2" charset="0"/>
              </a:rPr>
              <a:t> </a:t>
            </a:r>
            <a:endParaRPr lang="en-US" altLang="en-US" sz="1800">
              <a:latin typeface="Times" pitchFamily="2" charset="0"/>
            </a:endParaRPr>
          </a:p>
          <a:p>
            <a:pPr>
              <a:spcBef>
                <a:spcPct val="0"/>
              </a:spcBef>
              <a:buSzTx/>
              <a:buFontTx/>
              <a:buAutoNum type="arabicPeriod" startAt="3"/>
            </a:pPr>
            <a:r>
              <a:rPr lang="en-US" altLang="en-US" sz="1800" i="1">
                <a:latin typeface="Times" pitchFamily="2" charset="0"/>
              </a:rPr>
              <a:t>  Cognition is the activity of developing of theories, models, schemas, or grammars that can organize and enrich experience so that it makes sense</a:t>
            </a:r>
          </a:p>
          <a:p>
            <a:pPr>
              <a:spcBef>
                <a:spcPct val="0"/>
              </a:spcBef>
              <a:buSzTx/>
              <a:buFontTx/>
              <a:buNone/>
            </a:pPr>
            <a:endParaRPr lang="en-US" altLang="en-US" sz="1800" b="1">
              <a:solidFill>
                <a:srgbClr val="FFDC62"/>
              </a:solidFill>
              <a:latin typeface="Times" pitchFamily="2" charset="0"/>
            </a:endParaRPr>
          </a:p>
        </p:txBody>
      </p:sp>
      <p:sp>
        <p:nvSpPr>
          <p:cNvPr id="3" name="Slide Number Placeholder 2">
            <a:extLst>
              <a:ext uri="{FF2B5EF4-FFF2-40B4-BE49-F238E27FC236}">
                <a16:creationId xmlns:a16="http://schemas.microsoft.com/office/drawing/2014/main" id="{A74C63A0-8C83-4741-996F-7C03504D248B}"/>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6DF19F88-ED3F-9C4A-B39A-3AA0662AFBF0}" type="slidenum">
              <a:rPr lang="en-US" altLang="en-US" sz="1400" smtClean="0"/>
              <a:pPr>
                <a:spcBef>
                  <a:spcPct val="0"/>
                </a:spcBef>
                <a:buSzTx/>
                <a:buFontTx/>
                <a:buNone/>
                <a:defRPr/>
              </a:pPr>
              <a:t>6</a:t>
            </a:fld>
            <a:endParaRPr lang="en-US" altLang="en-US" sz="1400"/>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Box 1">
            <a:extLst>
              <a:ext uri="{FF2B5EF4-FFF2-40B4-BE49-F238E27FC236}">
                <a16:creationId xmlns:a16="http://schemas.microsoft.com/office/drawing/2014/main" id="{6988F036-1E4D-5448-BF1A-81C69FAB2F3F}"/>
              </a:ext>
            </a:extLst>
          </p:cNvPr>
          <p:cNvSpPr txBox="1">
            <a:spLocks noChangeArrowheads="1"/>
          </p:cNvSpPr>
          <p:nvPr/>
        </p:nvSpPr>
        <p:spPr bwMode="auto">
          <a:xfrm>
            <a:off x="533400" y="152400"/>
            <a:ext cx="7793038" cy="661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000" i="1">
                <a:latin typeface="Times" pitchFamily="2" charset="0"/>
              </a:rPr>
              <a:t>By contrast,</a:t>
            </a:r>
          </a:p>
          <a:p>
            <a:pPr>
              <a:spcBef>
                <a:spcPct val="0"/>
              </a:spcBef>
              <a:buSzTx/>
              <a:buFontTx/>
              <a:buNone/>
            </a:pPr>
            <a:endParaRPr lang="en-US" altLang="en-US" sz="2000" i="1">
              <a:latin typeface="Times" pitchFamily="2" charset="0"/>
            </a:endParaRPr>
          </a:p>
          <a:p>
            <a:pPr>
              <a:spcBef>
                <a:spcPct val="0"/>
              </a:spcBef>
              <a:buSzTx/>
              <a:buFontTx/>
              <a:buNone/>
            </a:pPr>
            <a:r>
              <a:rPr lang="en-US" altLang="en-US" sz="2000" i="1">
                <a:latin typeface="Times" pitchFamily="2" charset="0"/>
              </a:rPr>
              <a:t>An ecological approach to psychology –</a:t>
            </a:r>
          </a:p>
          <a:p>
            <a:pPr>
              <a:spcBef>
                <a:spcPct val="0"/>
              </a:spcBef>
              <a:buSzTx/>
              <a:buFontTx/>
              <a:buNone/>
            </a:pPr>
            <a:endParaRPr lang="en-US" altLang="en-US" sz="1800" i="1">
              <a:latin typeface="Times" pitchFamily="2" charset="0"/>
            </a:endParaRPr>
          </a:p>
          <a:p>
            <a:pPr>
              <a:spcBef>
                <a:spcPct val="0"/>
              </a:spcBef>
              <a:buSzTx/>
              <a:buFontTx/>
              <a:buNone/>
            </a:pPr>
            <a:r>
              <a:rPr lang="en-US" altLang="en-US" sz="1800" i="1">
                <a:latin typeface="Times" pitchFamily="2" charset="0"/>
              </a:rPr>
              <a:t>tries to look at the larger set of relationships within which a person or animal is embedded</a:t>
            </a:r>
          </a:p>
          <a:p>
            <a:pPr>
              <a:spcBef>
                <a:spcPct val="0"/>
              </a:spcBef>
              <a:buSzTx/>
              <a:buFontTx/>
              <a:buNone/>
            </a:pPr>
            <a:endParaRPr lang="en-US" altLang="en-US" sz="1600" i="1" u="sng">
              <a:latin typeface="Times" pitchFamily="2" charset="0"/>
            </a:endParaRPr>
          </a:p>
          <a:p>
            <a:pPr>
              <a:spcBef>
                <a:spcPct val="0"/>
              </a:spcBef>
              <a:buSzTx/>
              <a:buFontTx/>
              <a:buNone/>
            </a:pPr>
            <a:endParaRPr lang="en-US" altLang="en-US" sz="1600" i="1" u="sng">
              <a:latin typeface="Times" pitchFamily="2" charset="0"/>
            </a:endParaRPr>
          </a:p>
          <a:p>
            <a:pPr>
              <a:spcBef>
                <a:spcPct val="0"/>
              </a:spcBef>
              <a:buSzTx/>
              <a:buFontTx/>
              <a:buNone/>
            </a:pPr>
            <a:endParaRPr lang="en-US" altLang="en-US" sz="1600" i="1" u="sng">
              <a:latin typeface="Times" pitchFamily="2" charset="0"/>
            </a:endParaRPr>
          </a:p>
          <a:p>
            <a:pPr>
              <a:spcBef>
                <a:spcPct val="0"/>
              </a:spcBef>
              <a:buSzTx/>
              <a:buFontTx/>
              <a:buNone/>
            </a:pPr>
            <a:r>
              <a:rPr lang="en-US" altLang="en-US" sz="1800" i="1">
                <a:latin typeface="Times" pitchFamily="2" charset="0"/>
              </a:rPr>
              <a:t>Examples of ecological (or relational) approaches you have encountered previously:</a:t>
            </a:r>
          </a:p>
          <a:p>
            <a:pPr>
              <a:spcBef>
                <a:spcPct val="0"/>
              </a:spcBef>
              <a:buSzTx/>
              <a:buFontTx/>
              <a:buNone/>
            </a:pPr>
            <a:endParaRPr lang="en-US" altLang="en-US" sz="1800" i="1">
              <a:latin typeface="Times" pitchFamily="2" charset="0"/>
            </a:endParaRPr>
          </a:p>
          <a:p>
            <a:pPr>
              <a:spcBef>
                <a:spcPct val="0"/>
              </a:spcBef>
              <a:buSzTx/>
              <a:buFontTx/>
              <a:buNone/>
            </a:pPr>
            <a:r>
              <a:rPr lang="en-US" altLang="en-US" sz="1600" i="1">
                <a:latin typeface="Times" pitchFamily="2" charset="0"/>
              </a:rPr>
              <a:t>Ecological rationality  of Gigerenzer --- </a:t>
            </a:r>
          </a:p>
          <a:p>
            <a:pPr>
              <a:spcBef>
                <a:spcPct val="0"/>
              </a:spcBef>
              <a:buSzTx/>
              <a:buFontTx/>
              <a:buNone/>
            </a:pPr>
            <a:endParaRPr lang="en-US" altLang="en-US" sz="1600" i="1">
              <a:latin typeface="Times" pitchFamily="2" charset="0"/>
            </a:endParaRPr>
          </a:p>
          <a:p>
            <a:pPr>
              <a:spcBef>
                <a:spcPct val="0"/>
              </a:spcBef>
              <a:buSzTx/>
              <a:buFontTx/>
              <a:buNone/>
            </a:pPr>
            <a:r>
              <a:rPr lang="en-US" altLang="en-US" sz="1600" i="1">
                <a:latin typeface="Times" pitchFamily="2" charset="0"/>
              </a:rPr>
              <a:t>	learning to assess the nature of the situation – </a:t>
            </a:r>
          </a:p>
          <a:p>
            <a:pPr>
              <a:spcBef>
                <a:spcPct val="0"/>
              </a:spcBef>
              <a:buSzTx/>
              <a:buFontTx/>
              <a:buNone/>
            </a:pPr>
            <a:endParaRPr lang="en-US" altLang="en-US" sz="1600" i="1">
              <a:latin typeface="Times" pitchFamily="2" charset="0"/>
            </a:endParaRPr>
          </a:p>
          <a:p>
            <a:pPr>
              <a:spcBef>
                <a:spcPct val="0"/>
              </a:spcBef>
              <a:buSzTx/>
              <a:buFontTx/>
              <a:buNone/>
            </a:pPr>
            <a:r>
              <a:rPr lang="en-US" altLang="en-US" sz="1600" i="1">
                <a:latin typeface="Times" pitchFamily="2" charset="0"/>
              </a:rPr>
              <a:t>	e.g., How uncertain is the decision to be made?</a:t>
            </a:r>
          </a:p>
          <a:p>
            <a:pPr>
              <a:spcBef>
                <a:spcPct val="0"/>
              </a:spcBef>
              <a:buSzTx/>
              <a:buFontTx/>
              <a:buNone/>
            </a:pPr>
            <a:r>
              <a:rPr lang="en-US" altLang="en-US" sz="1600" i="1">
                <a:latin typeface="Times" pitchFamily="2" charset="0"/>
              </a:rPr>
              <a:t>	            How much prior knowledge do I have about this domain?  </a:t>
            </a:r>
          </a:p>
          <a:p>
            <a:pPr>
              <a:spcBef>
                <a:spcPct val="0"/>
              </a:spcBef>
              <a:buSzTx/>
              <a:buFontTx/>
              <a:buNone/>
            </a:pPr>
            <a:r>
              <a:rPr lang="en-US" altLang="en-US" sz="1600" i="1">
                <a:latin typeface="Times" pitchFamily="2" charset="0"/>
              </a:rPr>
              <a:t>		How reliable and accurate are the sources of information I have? </a:t>
            </a:r>
          </a:p>
          <a:p>
            <a:pPr>
              <a:spcBef>
                <a:spcPct val="0"/>
              </a:spcBef>
              <a:buSzTx/>
              <a:buFontTx/>
              <a:buNone/>
            </a:pPr>
            <a:endParaRPr lang="en-US" altLang="en-US" sz="1600" i="1">
              <a:latin typeface="Times" pitchFamily="2" charset="0"/>
            </a:endParaRPr>
          </a:p>
          <a:p>
            <a:pPr>
              <a:spcBef>
                <a:spcPct val="0"/>
              </a:spcBef>
              <a:buSzTx/>
              <a:buFontTx/>
              <a:buNone/>
            </a:pPr>
            <a:r>
              <a:rPr lang="en-US" altLang="en-US" sz="1600" i="1">
                <a:latin typeface="Times" pitchFamily="2" charset="0"/>
              </a:rPr>
              <a:t>	        All of this is crucial for deciding what heuristics are most applicable.</a:t>
            </a:r>
          </a:p>
          <a:p>
            <a:pPr>
              <a:spcBef>
                <a:spcPct val="0"/>
              </a:spcBef>
              <a:buSzTx/>
              <a:buFontTx/>
              <a:buNone/>
            </a:pPr>
            <a:endParaRPr lang="en-US" altLang="en-US" sz="1600" b="1" i="1">
              <a:latin typeface="Times" pitchFamily="2" charset="0"/>
            </a:endParaRPr>
          </a:p>
          <a:p>
            <a:pPr>
              <a:spcBef>
                <a:spcPct val="0"/>
              </a:spcBef>
              <a:buSzTx/>
              <a:buFontTx/>
              <a:buNone/>
            </a:pPr>
            <a:endParaRPr lang="en-US" altLang="en-US" sz="1600" b="1" i="1">
              <a:latin typeface="Times" pitchFamily="2" charset="0"/>
            </a:endParaRPr>
          </a:p>
          <a:p>
            <a:pPr>
              <a:spcBef>
                <a:spcPct val="0"/>
              </a:spcBef>
              <a:buSzTx/>
              <a:buFontTx/>
              <a:buNone/>
            </a:pPr>
            <a:endParaRPr lang="en-US" altLang="en-US" sz="1600" b="1" i="1">
              <a:latin typeface="Times" pitchFamily="2" charset="0"/>
            </a:endParaRPr>
          </a:p>
          <a:p>
            <a:pPr>
              <a:spcBef>
                <a:spcPct val="0"/>
              </a:spcBef>
              <a:buSzTx/>
              <a:buFontTx/>
              <a:buNone/>
            </a:pPr>
            <a:r>
              <a:rPr lang="en-US" altLang="en-US" sz="1600" b="1" i="1">
                <a:latin typeface="Times" pitchFamily="2" charset="0"/>
              </a:rPr>
              <a:t>	</a:t>
            </a:r>
            <a:endParaRPr lang="en-US" altLang="en-US" sz="1600" b="1">
              <a:latin typeface="Times" pitchFamily="2" charset="0"/>
            </a:endParaRPr>
          </a:p>
        </p:txBody>
      </p:sp>
      <p:sp>
        <p:nvSpPr>
          <p:cNvPr id="3" name="Slide Number Placeholder 2">
            <a:extLst>
              <a:ext uri="{FF2B5EF4-FFF2-40B4-BE49-F238E27FC236}">
                <a16:creationId xmlns:a16="http://schemas.microsoft.com/office/drawing/2014/main" id="{1E7F409E-A85F-4A48-9A5D-3F35A4589553}"/>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85D2DD21-71B1-FA44-9353-0576F2939C80}" type="slidenum">
              <a:rPr lang="en-US" altLang="en-US" sz="1400" smtClean="0"/>
              <a:pPr>
                <a:spcBef>
                  <a:spcPct val="0"/>
                </a:spcBef>
                <a:buSzTx/>
                <a:buFontTx/>
                <a:buNone/>
                <a:defRPr/>
              </a:pPr>
              <a:t>7</a:t>
            </a:fld>
            <a:endParaRPr lang="en-US" altLang="en-US" sz="1400"/>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1A7F551-C6E8-1049-985D-17EBFFB96383}"/>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51732D2D-A83B-A741-8F0F-06832B69C409}" type="slidenum">
              <a:rPr lang="en-US" altLang="en-US" sz="1400" smtClean="0"/>
              <a:pPr>
                <a:spcBef>
                  <a:spcPct val="0"/>
                </a:spcBef>
                <a:buSzTx/>
                <a:buFontTx/>
                <a:buNone/>
                <a:defRPr/>
              </a:pPr>
              <a:t>8</a:t>
            </a:fld>
            <a:endParaRPr lang="en-US" altLang="en-US" sz="1400"/>
          </a:p>
        </p:txBody>
      </p:sp>
      <p:sp>
        <p:nvSpPr>
          <p:cNvPr id="24578" name="Text Box 2">
            <a:extLst>
              <a:ext uri="{FF2B5EF4-FFF2-40B4-BE49-F238E27FC236}">
                <a16:creationId xmlns:a16="http://schemas.microsoft.com/office/drawing/2014/main" id="{EDD5FF57-1828-9B4B-8247-C98FC388A1E3}"/>
              </a:ext>
            </a:extLst>
          </p:cNvPr>
          <p:cNvSpPr txBox="1">
            <a:spLocks noChangeArrowheads="1"/>
          </p:cNvSpPr>
          <p:nvPr/>
        </p:nvSpPr>
        <p:spPr bwMode="auto">
          <a:xfrm>
            <a:off x="304800" y="228600"/>
            <a:ext cx="8229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The best known ecological approach to psychology emerged from the work of</a:t>
            </a:r>
          </a:p>
          <a:p>
            <a:pPr>
              <a:spcBef>
                <a:spcPct val="0"/>
              </a:spcBef>
              <a:buSzTx/>
              <a:buFontTx/>
              <a:buNone/>
            </a:pPr>
            <a:endParaRPr lang="en-US" altLang="en-US" sz="1800">
              <a:latin typeface="Times" pitchFamily="2" charset="0"/>
            </a:endParaRPr>
          </a:p>
          <a:p>
            <a:pPr>
              <a:spcBef>
                <a:spcPct val="0"/>
              </a:spcBef>
              <a:buSzTx/>
              <a:buFontTx/>
              <a:buNone/>
            </a:pPr>
            <a:r>
              <a:rPr lang="en-US" altLang="en-US" sz="1800" i="1">
                <a:latin typeface="Times" pitchFamily="2" charset="0"/>
              </a:rPr>
              <a:t>	James J. Gibson (1904-1979)</a:t>
            </a:r>
          </a:p>
          <a:p>
            <a:pPr>
              <a:spcBef>
                <a:spcPct val="0"/>
              </a:spcBef>
              <a:buSzTx/>
              <a:buFontTx/>
              <a:buNone/>
            </a:pPr>
            <a:endParaRPr lang="en-US" altLang="en-US" sz="1800" i="1">
              <a:latin typeface="Times" pitchFamily="2" charset="0"/>
            </a:endParaRPr>
          </a:p>
          <a:p>
            <a:pPr>
              <a:spcBef>
                <a:spcPct val="0"/>
              </a:spcBef>
              <a:buSzTx/>
              <a:buFontTx/>
              <a:buNone/>
            </a:pPr>
            <a:endParaRPr lang="en-US" altLang="en-US" sz="1800" i="1">
              <a:latin typeface="Times" pitchFamily="2" charset="0"/>
            </a:endParaRPr>
          </a:p>
          <a:p>
            <a:pPr>
              <a:spcBef>
                <a:spcPct val="0"/>
              </a:spcBef>
              <a:buSzTx/>
              <a:buFontTx/>
              <a:buNone/>
            </a:pPr>
            <a:endParaRPr lang="en-US" altLang="en-US" sz="1800" i="1">
              <a:latin typeface="Times" pitchFamily="2" charset="0"/>
            </a:endParaRPr>
          </a:p>
          <a:p>
            <a:pPr>
              <a:spcBef>
                <a:spcPct val="0"/>
              </a:spcBef>
              <a:buSzTx/>
              <a:buFontTx/>
              <a:buNone/>
            </a:pPr>
            <a:endParaRPr lang="en-US" altLang="en-US" sz="1800" i="1">
              <a:latin typeface="Times" pitchFamily="2" charset="0"/>
            </a:endParaRPr>
          </a:p>
          <a:p>
            <a:pPr>
              <a:spcBef>
                <a:spcPct val="0"/>
              </a:spcBef>
              <a:buSzTx/>
              <a:buFontTx/>
              <a:buNone/>
            </a:pPr>
            <a:endParaRPr lang="en-US" altLang="en-US" sz="1800" i="1">
              <a:latin typeface="Times" pitchFamily="2" charset="0"/>
            </a:endParaRPr>
          </a:p>
          <a:p>
            <a:pPr>
              <a:spcBef>
                <a:spcPct val="0"/>
              </a:spcBef>
              <a:buSzTx/>
              <a:buFontTx/>
              <a:buNone/>
            </a:pPr>
            <a:endParaRPr lang="en-US" altLang="en-US" sz="1800" i="1">
              <a:latin typeface="Times" pitchFamily="2" charset="0"/>
            </a:endParaRPr>
          </a:p>
          <a:p>
            <a:pPr>
              <a:spcBef>
                <a:spcPct val="0"/>
              </a:spcBef>
              <a:buSzTx/>
              <a:buFontTx/>
              <a:buNone/>
            </a:pPr>
            <a:r>
              <a:rPr lang="en-US" altLang="en-US" sz="1800" i="1">
                <a:latin typeface="Times" pitchFamily="2" charset="0"/>
              </a:rPr>
              <a:t>	</a:t>
            </a:r>
            <a:r>
              <a:rPr lang="en-US" altLang="en-US" sz="1800">
                <a:latin typeface="Times" pitchFamily="2" charset="0"/>
              </a:rPr>
              <a:t>on perception, particularly vision</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Prior to Gibson, the psychology of vision started with the retinal image, which had to be processed, interpreted, or enriched.</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Experiments used very brief visual presentations, </a:t>
            </a:r>
          </a:p>
          <a:p>
            <a:pPr>
              <a:spcBef>
                <a:spcPct val="0"/>
              </a:spcBef>
              <a:buSzTx/>
              <a:buFontTx/>
              <a:buNone/>
            </a:pPr>
            <a:r>
              <a:rPr lang="en-US" altLang="en-US" sz="1800">
                <a:latin typeface="Times" pitchFamily="2" charset="0"/>
              </a:rPr>
              <a:t>	or people were allowed to look at something, often with only one eye from 	one, and only one, perspective</a:t>
            </a:r>
          </a:p>
          <a:p>
            <a:pPr>
              <a:spcBef>
                <a:spcPct val="0"/>
              </a:spcBef>
              <a:buSzTx/>
              <a:buFontTx/>
              <a:buNone/>
            </a:pPr>
            <a:endParaRPr lang="en-US" altLang="en-US" sz="1800">
              <a:latin typeface="Times" pitchFamily="2" charset="0"/>
            </a:endParaRPr>
          </a:p>
        </p:txBody>
      </p:sp>
      <p:pic>
        <p:nvPicPr>
          <p:cNvPr id="24579" name="Picture 5">
            <a:extLst>
              <a:ext uri="{FF2B5EF4-FFF2-40B4-BE49-F238E27FC236}">
                <a16:creationId xmlns:a16="http://schemas.microsoft.com/office/drawing/2014/main" id="{6F478CFF-8C70-D64F-9BF2-4CD02ABB02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371600"/>
            <a:ext cx="28416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9B31A545-39F6-C84A-87F7-C1593B9BD756}"/>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8EB4DADF-1B76-A14C-A649-7748365B27B0}" type="slidenum">
              <a:rPr lang="en-US" altLang="en-US" sz="1400" smtClean="0"/>
              <a:pPr>
                <a:spcBef>
                  <a:spcPct val="0"/>
                </a:spcBef>
                <a:buSzTx/>
                <a:buFontTx/>
                <a:buNone/>
                <a:defRPr/>
              </a:pPr>
              <a:t>9</a:t>
            </a:fld>
            <a:endParaRPr lang="en-US" altLang="en-US" sz="1400"/>
          </a:p>
        </p:txBody>
      </p:sp>
      <p:sp>
        <p:nvSpPr>
          <p:cNvPr id="25602" name="Text Box 2">
            <a:extLst>
              <a:ext uri="{FF2B5EF4-FFF2-40B4-BE49-F238E27FC236}">
                <a16:creationId xmlns:a16="http://schemas.microsoft.com/office/drawing/2014/main" id="{0E5D8F9D-379C-4449-B77F-39171FA0D7C1}"/>
              </a:ext>
            </a:extLst>
          </p:cNvPr>
          <p:cNvSpPr txBox="1">
            <a:spLocks noChangeArrowheads="1"/>
          </p:cNvSpPr>
          <p:nvPr/>
        </p:nvSpPr>
        <p:spPr bwMode="auto">
          <a:xfrm>
            <a:off x="304800" y="228600"/>
            <a:ext cx="82296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The main finding of all these studies was that perceptions were ambiguous or distorted</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A fabulous example of this is the distorted room, first built and researched by Ames</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p:txBody>
      </p:sp>
      <p:pic>
        <p:nvPicPr>
          <p:cNvPr id="25603" name="Picture 1">
            <a:extLst>
              <a:ext uri="{FF2B5EF4-FFF2-40B4-BE49-F238E27FC236}">
                <a16:creationId xmlns:a16="http://schemas.microsoft.com/office/drawing/2014/main" id="{CD68FB65-A3F6-D947-A68B-E4720311FF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3316288"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2">
            <a:extLst>
              <a:ext uri="{FF2B5EF4-FFF2-40B4-BE49-F238E27FC236}">
                <a16:creationId xmlns:a16="http://schemas.microsoft.com/office/drawing/2014/main" id="{714EE590-0005-064D-A859-683EB497D7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86200"/>
            <a:ext cx="2057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28198BE-5CF1-4744-8681-A813155192E0}"/>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78632A18-F96B-944F-A2B4-F4C9959DD2C4}" type="slidenum">
              <a:rPr lang="en-US" altLang="en-US" sz="1400" smtClean="0"/>
              <a:pPr>
                <a:spcBef>
                  <a:spcPct val="0"/>
                </a:spcBef>
                <a:buSzTx/>
                <a:buFontTx/>
                <a:buNone/>
                <a:defRPr/>
              </a:pPr>
              <a:t>10</a:t>
            </a:fld>
            <a:endParaRPr lang="en-US" altLang="en-US" sz="1400"/>
          </a:p>
        </p:txBody>
      </p:sp>
      <p:sp>
        <p:nvSpPr>
          <p:cNvPr id="26626" name="Text Box 2">
            <a:extLst>
              <a:ext uri="{FF2B5EF4-FFF2-40B4-BE49-F238E27FC236}">
                <a16:creationId xmlns:a16="http://schemas.microsoft.com/office/drawing/2014/main" id="{C0275715-6711-4F46-9B65-FBECB3A77AF4}"/>
              </a:ext>
            </a:extLst>
          </p:cNvPr>
          <p:cNvSpPr txBox="1">
            <a:spLocks noChangeArrowheads="1"/>
          </p:cNvSpPr>
          <p:nvPr/>
        </p:nvSpPr>
        <p:spPr bwMode="auto">
          <a:xfrm>
            <a:off x="533400" y="533400"/>
            <a:ext cx="80010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Why doubts arose for Gibson about the traditional view of perception</a:t>
            </a: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flight studies</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p:txBody>
      </p:sp>
      <p:pic>
        <p:nvPicPr>
          <p:cNvPr id="26627" name="Picture 1">
            <a:extLst>
              <a:ext uri="{FF2B5EF4-FFF2-40B4-BE49-F238E27FC236}">
                <a16:creationId xmlns:a16="http://schemas.microsoft.com/office/drawing/2014/main" id="{685DF947-6370-E94F-BD8C-B3BEE44424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066800"/>
            <a:ext cx="2514600"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2">
            <a:extLst>
              <a:ext uri="{FF2B5EF4-FFF2-40B4-BE49-F238E27FC236}">
                <a16:creationId xmlns:a16="http://schemas.microsoft.com/office/drawing/2014/main" id="{D59F75AC-F3CD-034D-BC3B-5B47831390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133600"/>
            <a:ext cx="25431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Box 3">
            <a:extLst>
              <a:ext uri="{FF2B5EF4-FFF2-40B4-BE49-F238E27FC236}">
                <a16:creationId xmlns:a16="http://schemas.microsoft.com/office/drawing/2014/main" id="{3DDE645D-2092-0B4C-A5E0-97346D8EDEE5}"/>
              </a:ext>
            </a:extLst>
          </p:cNvPr>
          <p:cNvSpPr txBox="1">
            <a:spLocks noChangeArrowheads="1"/>
          </p:cNvSpPr>
          <p:nvPr/>
        </p:nvSpPr>
        <p:spPr bwMode="auto">
          <a:xfrm>
            <a:off x="3657600" y="3276600"/>
            <a:ext cx="52578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1600">
                <a:latin typeface="Times" pitchFamily="2" charset="0"/>
              </a:rPr>
              <a:t>Everything was moving: plane, head, eyes</a:t>
            </a:r>
          </a:p>
          <a:p>
            <a:pPr>
              <a:spcBef>
                <a:spcPct val="0"/>
              </a:spcBef>
              <a:buSzTx/>
              <a:buFontTx/>
              <a:buNone/>
            </a:pPr>
            <a:endParaRPr lang="en-US" altLang="en-US" sz="1600">
              <a:latin typeface="Times" pitchFamily="2" charset="0"/>
            </a:endParaRPr>
          </a:p>
          <a:p>
            <a:pPr>
              <a:spcBef>
                <a:spcPct val="0"/>
              </a:spcBef>
              <a:buSzTx/>
              <a:buFontTx/>
              <a:buNone/>
            </a:pPr>
            <a:r>
              <a:rPr lang="en-US" altLang="en-US" sz="1600">
                <a:latin typeface="Times" pitchFamily="2" charset="0"/>
              </a:rPr>
              <a:t>But no confusion, even in unfamiliar environment</a:t>
            </a:r>
          </a:p>
          <a:p>
            <a:pPr>
              <a:spcBef>
                <a:spcPct val="0"/>
              </a:spcBef>
              <a:buSzTx/>
              <a:buFontTx/>
              <a:buNone/>
            </a:pPr>
            <a:endParaRPr lang="en-US" altLang="en-US" sz="1600">
              <a:latin typeface="Times" pitchFamily="2" charset="0"/>
            </a:endParaRPr>
          </a:p>
          <a:p>
            <a:pPr>
              <a:spcBef>
                <a:spcPct val="0"/>
              </a:spcBef>
              <a:buSzTx/>
              <a:buFontTx/>
              <a:buNone/>
            </a:pPr>
            <a:r>
              <a:rPr lang="en-US" altLang="en-US" sz="1600">
                <a:latin typeface="Times" pitchFamily="2" charset="0"/>
              </a:rPr>
              <a:t>Head movement which altered inner ear organs for orientation (e.g., semicircular canals) did not disorient, but made visual perception clearer</a:t>
            </a:r>
          </a:p>
          <a:p>
            <a:pPr>
              <a:spcBef>
                <a:spcPct val="0"/>
              </a:spcBef>
              <a:buSzTx/>
              <a:buFontTx/>
              <a:buNone/>
            </a:pPr>
            <a:endParaRPr lang="en-US" altLang="en-US" sz="1600">
              <a:latin typeface="Times" pitchFamily="2" charset="0"/>
            </a:endParaRPr>
          </a:p>
          <a:p>
            <a:pPr>
              <a:spcBef>
                <a:spcPct val="0"/>
              </a:spcBef>
              <a:buSzTx/>
              <a:buFontTx/>
              <a:buNone/>
            </a:pPr>
            <a:r>
              <a:rPr lang="en-US" altLang="en-US" sz="1600">
                <a:latin typeface="Times" pitchFamily="2" charset="0"/>
              </a:rPr>
              <a:t>Films of landing shown to novices--- they could tell when approaches were too steep and crashes were imminent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ADE0381-4ACC-E143-9FC4-624AD72F23A9}"/>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4E83E37C-0625-9A45-A06D-73C9F8667C35}" type="slidenum">
              <a:rPr lang="en-US" altLang="en-US" sz="1400" smtClean="0"/>
              <a:pPr>
                <a:spcBef>
                  <a:spcPct val="0"/>
                </a:spcBef>
                <a:buSzTx/>
                <a:buFontTx/>
                <a:buNone/>
                <a:defRPr/>
              </a:pPr>
              <a:t>11</a:t>
            </a:fld>
            <a:endParaRPr lang="en-US" altLang="en-US" sz="1400"/>
          </a:p>
        </p:txBody>
      </p:sp>
      <p:sp>
        <p:nvSpPr>
          <p:cNvPr id="27650" name="Text Box 2">
            <a:extLst>
              <a:ext uri="{FF2B5EF4-FFF2-40B4-BE49-F238E27FC236}">
                <a16:creationId xmlns:a16="http://schemas.microsoft.com/office/drawing/2014/main" id="{9CF43FAB-B447-664E-8BCC-FA5E7B62DA3A}"/>
              </a:ext>
            </a:extLst>
          </p:cNvPr>
          <p:cNvSpPr txBox="1">
            <a:spLocks noChangeArrowheads="1"/>
          </p:cNvSpPr>
          <p:nvPr/>
        </p:nvSpPr>
        <p:spPr bwMode="auto">
          <a:xfrm>
            <a:off x="533400" y="533400"/>
            <a:ext cx="8001000"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Why doubts arose for Gibson about the traditional view of perception</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Gibson</a:t>
            </a:r>
            <a:r>
              <a:rPr lang="ja-JP" altLang="en-US" sz="2000">
                <a:latin typeface="Times" pitchFamily="2" charset="0"/>
              </a:rPr>
              <a:t>’</a:t>
            </a:r>
            <a:r>
              <a:rPr lang="en-US" altLang="ja-JP" sz="2000">
                <a:latin typeface="Times" pitchFamily="2" charset="0"/>
              </a:rPr>
              <a:t>s </a:t>
            </a:r>
            <a:r>
              <a:rPr lang="ja-JP" altLang="en-US" sz="2000">
                <a:latin typeface="Times" pitchFamily="2" charset="0"/>
              </a:rPr>
              <a:t>“</a:t>
            </a:r>
            <a:r>
              <a:rPr lang="en-US" altLang="ja-JP" sz="2000">
                <a:latin typeface="Times" pitchFamily="2" charset="0"/>
              </a:rPr>
              <a:t>new</a:t>
            </a:r>
            <a:r>
              <a:rPr lang="ja-JP" altLang="en-US" sz="2000">
                <a:latin typeface="Times" pitchFamily="2" charset="0"/>
              </a:rPr>
              <a:t>”</a:t>
            </a:r>
            <a:r>
              <a:rPr lang="en-US" altLang="ja-JP" sz="2000">
                <a:latin typeface="Times" pitchFamily="2" charset="0"/>
              </a:rPr>
              <a:t> problem—</a:t>
            </a:r>
          </a:p>
          <a:p>
            <a:pPr>
              <a:spcBef>
                <a:spcPct val="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On what basis are people able to guide their actions so precisely and flexibly, so accurately and successfully? </a:t>
            </a:r>
          </a:p>
          <a:p>
            <a:pPr>
              <a:spcBef>
                <a:spcPct val="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How is it that we </a:t>
            </a:r>
            <a:r>
              <a:rPr lang="en-US" altLang="en-US" sz="2000" i="1">
                <a:latin typeface="Times" pitchFamily="2" charset="0"/>
              </a:rPr>
              <a:t>know</a:t>
            </a:r>
            <a:r>
              <a:rPr lang="en-US" altLang="en-US" sz="2000">
                <a:latin typeface="Times" pitchFamily="2" charset="0"/>
              </a:rPr>
              <a:t> the world (rather than theorize about the world)?</a:t>
            </a:r>
          </a:p>
          <a:p>
            <a:pPr>
              <a:spcBef>
                <a:spcPct val="50000"/>
              </a:spcBef>
              <a:buSzTx/>
              <a:buFontTx/>
              <a:buNone/>
            </a:pPr>
            <a:endParaRPr lang="en-US" altLang="en-US" sz="2000">
              <a:latin typeface="Times" pitchFamily="2" charset="0"/>
            </a:endParaRPr>
          </a:p>
        </p:txBody>
      </p:sp>
      <p:pic>
        <p:nvPicPr>
          <p:cNvPr id="27651" name="Picture 3" descr="gibson">
            <a:extLst>
              <a:ext uri="{FF2B5EF4-FFF2-40B4-BE49-F238E27FC236}">
                <a16:creationId xmlns:a16="http://schemas.microsoft.com/office/drawing/2014/main" id="{89CFADC5-755E-9E43-88D0-CDB0D58AC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066800"/>
            <a:ext cx="22002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41D7D798-B0C0-4A44-8341-04AD33CBB64F}"/>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300F0165-8B01-BC45-9240-C43542CE96AE}" type="slidenum">
              <a:rPr lang="en-US" altLang="en-US" sz="1400" smtClean="0"/>
              <a:pPr>
                <a:spcBef>
                  <a:spcPct val="0"/>
                </a:spcBef>
                <a:buSzTx/>
                <a:buFontTx/>
                <a:buNone/>
                <a:defRPr/>
              </a:pPr>
              <a:t>12</a:t>
            </a:fld>
            <a:endParaRPr lang="en-US" altLang="en-US" sz="1400"/>
          </a:p>
        </p:txBody>
      </p:sp>
      <p:sp>
        <p:nvSpPr>
          <p:cNvPr id="28674" name="Text Box 2">
            <a:extLst>
              <a:ext uri="{FF2B5EF4-FFF2-40B4-BE49-F238E27FC236}">
                <a16:creationId xmlns:a16="http://schemas.microsoft.com/office/drawing/2014/main" id="{ACABB874-ADFB-6E42-B4F0-51BA2156A91E}"/>
              </a:ext>
            </a:extLst>
          </p:cNvPr>
          <p:cNvSpPr txBox="1">
            <a:spLocks noChangeArrowheads="1"/>
          </p:cNvSpPr>
          <p:nvPr/>
        </p:nvSpPr>
        <p:spPr bwMode="auto">
          <a:xfrm>
            <a:off x="228600" y="304800"/>
            <a:ext cx="84582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Three books by Gibson (1950, 1966, 1979)</a:t>
            </a:r>
          </a:p>
          <a:p>
            <a:pPr>
              <a:spcBef>
                <a:spcPct val="5000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The "big idea" of each:</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(1) </a:t>
            </a:r>
            <a:r>
              <a:rPr lang="en-US" altLang="en-US" sz="1800" i="1">
                <a:latin typeface="Times" pitchFamily="2" charset="0"/>
              </a:rPr>
              <a:t>movement</a:t>
            </a:r>
            <a:r>
              <a:rPr lang="en-US" altLang="en-US" sz="1800">
                <a:latin typeface="Times" pitchFamily="2" charset="0"/>
              </a:rPr>
              <a:t> improves perception (in fact, it is crucial)</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AA46559-783B-9649-A43E-2FEF7C3B478D}"/>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B139408B-E224-D94E-9D9B-1DE373FDC59D}" type="slidenum">
              <a:rPr lang="en-US" altLang="en-US" sz="1400" smtClean="0"/>
              <a:pPr>
                <a:spcBef>
                  <a:spcPct val="0"/>
                </a:spcBef>
                <a:buSzTx/>
                <a:buFontTx/>
                <a:buNone/>
                <a:defRPr/>
              </a:pPr>
              <a:t>13</a:t>
            </a:fld>
            <a:endParaRPr lang="en-US" altLang="en-US" sz="1400"/>
          </a:p>
        </p:txBody>
      </p:sp>
      <p:sp>
        <p:nvSpPr>
          <p:cNvPr id="29698" name="Text Box 2">
            <a:extLst>
              <a:ext uri="{FF2B5EF4-FFF2-40B4-BE49-F238E27FC236}">
                <a16:creationId xmlns:a16="http://schemas.microsoft.com/office/drawing/2014/main" id="{14E07BD4-3739-6E4B-B7B6-C197D31BEB5F}"/>
              </a:ext>
            </a:extLst>
          </p:cNvPr>
          <p:cNvSpPr txBox="1">
            <a:spLocks noChangeArrowheads="1"/>
          </p:cNvSpPr>
          <p:nvPr/>
        </p:nvSpPr>
        <p:spPr bwMode="auto">
          <a:xfrm>
            <a:off x="228600" y="304800"/>
            <a:ext cx="8458200"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Three books by Gibson (1950, 1966, 1979)</a:t>
            </a:r>
          </a:p>
          <a:p>
            <a:pPr>
              <a:spcBef>
                <a:spcPct val="5000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The "big idea" of each:</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(1) </a:t>
            </a:r>
            <a:r>
              <a:rPr lang="en-US" altLang="en-US" sz="1800" i="1">
                <a:latin typeface="Times" pitchFamily="2" charset="0"/>
              </a:rPr>
              <a:t>movement</a:t>
            </a:r>
            <a:r>
              <a:rPr lang="en-US" altLang="en-US" sz="1800">
                <a:latin typeface="Times" pitchFamily="2" charset="0"/>
              </a:rPr>
              <a:t> improves perception (in fact, it is crucial)</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(2) </a:t>
            </a:r>
            <a:r>
              <a:rPr lang="en-US" altLang="en-US" sz="1800" i="1">
                <a:latin typeface="Times" pitchFamily="2" charset="0"/>
              </a:rPr>
              <a:t>direct</a:t>
            </a:r>
            <a:r>
              <a:rPr lang="en-US" altLang="en-US" sz="1800">
                <a:latin typeface="Times" pitchFamily="2" charset="0"/>
              </a:rPr>
              <a:t> perception based on information </a:t>
            </a:r>
            <a:r>
              <a:rPr lang="en-US" altLang="en-US" sz="1800" i="1">
                <a:latin typeface="Times" pitchFamily="2" charset="0"/>
              </a:rPr>
              <a:t>guides</a:t>
            </a:r>
            <a:r>
              <a:rPr lang="en-US" altLang="en-US" sz="1800">
                <a:latin typeface="Times" pitchFamily="2" charset="0"/>
              </a:rPr>
              <a:t> adaptive </a:t>
            </a:r>
            <a:r>
              <a:rPr lang="en-US" altLang="en-US" sz="1800" i="1">
                <a:latin typeface="Times" pitchFamily="2" charset="0"/>
              </a:rPr>
              <a:t>actions</a:t>
            </a:r>
          </a:p>
          <a:p>
            <a:pPr>
              <a:spcBef>
                <a:spcPct val="0"/>
              </a:spcBef>
              <a:buSzTx/>
              <a:buFontTx/>
              <a:buNone/>
            </a:pPr>
            <a:r>
              <a:rPr lang="en-US" altLang="en-US" sz="1800">
                <a:latin typeface="Times" pitchFamily="2" charset="0"/>
              </a:rPr>
              <a:t>			</a:t>
            </a:r>
          </a:p>
          <a:p>
            <a:pPr>
              <a:spcBef>
                <a:spcPct val="0"/>
              </a:spcBef>
              <a:buSzTx/>
              <a:buFontTx/>
              <a:buNone/>
            </a:pPr>
            <a:r>
              <a:rPr lang="en-US" altLang="en-US" sz="1800">
                <a:latin typeface="Times" pitchFamily="2" charset="0"/>
              </a:rPr>
              <a:t>		</a:t>
            </a:r>
            <a:r>
              <a:rPr lang="en-US" altLang="en-US" sz="1800" i="1">
                <a:latin typeface="Times" pitchFamily="2" charset="0"/>
              </a:rPr>
              <a:t>invariants,</a:t>
            </a:r>
            <a:r>
              <a:rPr lang="en-US" altLang="en-US" sz="1800">
                <a:latin typeface="Times" pitchFamily="2" charset="0"/>
              </a:rPr>
              <a:t> revealed by movements (</a:t>
            </a:r>
            <a:r>
              <a:rPr lang="en-US" altLang="en-US" sz="1800" i="1">
                <a:latin typeface="Times" pitchFamily="2" charset="0"/>
              </a:rPr>
              <a:t>variants</a:t>
            </a:r>
            <a:r>
              <a:rPr lang="en-US" altLang="en-US" sz="1800">
                <a:latin typeface="Times" pitchFamily="2" charset="0"/>
              </a:rPr>
              <a:t>) of perceiver and objects 			in the world, inform actors </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a:t>
            </a:r>
          </a:p>
        </p:txBody>
      </p:sp>
      <p:pic>
        <p:nvPicPr>
          <p:cNvPr id="29699" name="Picture 3">
            <a:extLst>
              <a:ext uri="{FF2B5EF4-FFF2-40B4-BE49-F238E27FC236}">
                <a16:creationId xmlns:a16="http://schemas.microsoft.com/office/drawing/2014/main" id="{F6767BF2-14C1-BD47-8AD0-AA5D16AD9A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657600"/>
            <a:ext cx="36957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44DC5778-9813-1D49-AD93-91C076C6AA22}"/>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F17A0840-3386-BA4C-AE51-C9D71353D80B}" type="slidenum">
              <a:rPr lang="en-US" altLang="en-US" sz="1400" smtClean="0"/>
              <a:pPr>
                <a:spcBef>
                  <a:spcPct val="0"/>
                </a:spcBef>
                <a:buSzTx/>
                <a:buFontTx/>
                <a:buNone/>
                <a:defRPr/>
              </a:pPr>
              <a:t>14</a:t>
            </a:fld>
            <a:endParaRPr lang="en-US" altLang="en-US" sz="1400"/>
          </a:p>
        </p:txBody>
      </p:sp>
      <p:sp>
        <p:nvSpPr>
          <p:cNvPr id="30722" name="Text Box 2">
            <a:extLst>
              <a:ext uri="{FF2B5EF4-FFF2-40B4-BE49-F238E27FC236}">
                <a16:creationId xmlns:a16="http://schemas.microsoft.com/office/drawing/2014/main" id="{4BC5DB0C-8281-DA4B-A16F-01CE368A08BB}"/>
              </a:ext>
            </a:extLst>
          </p:cNvPr>
          <p:cNvSpPr txBox="1">
            <a:spLocks noChangeArrowheads="1"/>
          </p:cNvSpPr>
          <p:nvPr/>
        </p:nvSpPr>
        <p:spPr bwMode="auto">
          <a:xfrm>
            <a:off x="228600" y="304800"/>
            <a:ext cx="86106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Three books by Gibson (1950, 1966, 1979)</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(3) perception is exploratory activity that </a:t>
            </a:r>
            <a:r>
              <a:rPr lang="en-US" altLang="en-US" sz="1800" i="1">
                <a:latin typeface="Times" pitchFamily="2" charset="0"/>
              </a:rPr>
              <a:t>seeks meaning and value *</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a:t>
            </a:r>
            <a:r>
              <a:rPr lang="en-US" altLang="en-US" sz="1800" i="1">
                <a:latin typeface="Times" pitchFamily="2" charset="0"/>
              </a:rPr>
              <a:t>affordances</a:t>
            </a:r>
            <a:r>
              <a:rPr lang="en-US" altLang="en-US" sz="1800">
                <a:latin typeface="Times" pitchFamily="2" charset="0"/>
              </a:rPr>
              <a:t> –  Gibson’s term for meaning &amp; value</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“what the environment offers the animal as opportunities for good or ill”</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a:t>
            </a:r>
            <a:r>
              <a:rPr lang="en-US" altLang="en-US" sz="1800" i="1">
                <a:latin typeface="Times" pitchFamily="2" charset="0"/>
              </a:rPr>
              <a:t>mutuality</a:t>
            </a:r>
            <a:r>
              <a:rPr lang="en-US" altLang="en-US" sz="1800">
                <a:latin typeface="Times" pitchFamily="2" charset="0"/>
              </a:rPr>
              <a:t> --  animal-environment is a system– each implies the other</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need a new physics (e.g., </a:t>
            </a:r>
            <a:r>
              <a:rPr lang="en-US" altLang="en-US" sz="1800" i="1">
                <a:latin typeface="Times" pitchFamily="2" charset="0"/>
              </a:rPr>
              <a:t>ecological optics)</a:t>
            </a:r>
            <a:r>
              <a:rPr lang="en-US" altLang="en-US" sz="1800">
                <a:latin typeface="Times" pitchFamily="2" charset="0"/>
              </a:rPr>
              <a:t>, in which world is 			described in terms </a:t>
            </a:r>
            <a:r>
              <a:rPr lang="en-US" altLang="en-US" sz="1800" i="1">
                <a:latin typeface="Times" pitchFamily="2" charset="0"/>
              </a:rPr>
              <a:t>relevant to animals</a:t>
            </a: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e.g., </a:t>
            </a:r>
            <a:r>
              <a:rPr lang="en-US" altLang="en-US" sz="1800" i="1">
                <a:latin typeface="Times" pitchFamily="2" charset="0"/>
              </a:rPr>
              <a:t>occlusion</a:t>
            </a:r>
            <a:r>
              <a:rPr lang="en-US" altLang="en-US" sz="1800">
                <a:latin typeface="Times" pitchFamily="2" charset="0"/>
              </a:rPr>
              <a:t> (reversible and irreversible)</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________________________</a:t>
            </a:r>
          </a:p>
          <a:p>
            <a:pPr>
              <a:spcBef>
                <a:spcPct val="0"/>
              </a:spcBef>
              <a:buSzTx/>
              <a:buFontTx/>
              <a:buNone/>
            </a:pPr>
            <a:r>
              <a:rPr lang="en-US" altLang="en-US" sz="1600">
                <a:latin typeface="Times" pitchFamily="2" charset="0"/>
              </a:rPr>
              <a:t>	* Difference from other views---  Behaviorism seeks positive feelings,  Cognitivism seeks 	control and consistencey,  and Romanticism (Humanism) seeks authenticity</a:t>
            </a:r>
          </a:p>
          <a:p>
            <a:pPr>
              <a:spcBef>
                <a:spcPct val="0"/>
              </a:spcBef>
              <a:buSzTx/>
              <a:buFontTx/>
              <a:buNone/>
            </a:pPr>
            <a:r>
              <a:rPr lang="en-US" altLang="en-US" sz="1800">
                <a:latin typeface="Times" pitchFamily="2"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BFBC565-E227-7F42-A86A-C289AD02BAE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979A1B4B-ACB0-BC46-8409-998D12128BC4}" type="slidenum">
              <a:rPr lang="en-US" altLang="en-US" sz="1400" smtClean="0"/>
              <a:pPr>
                <a:spcBef>
                  <a:spcPct val="0"/>
                </a:spcBef>
                <a:buSzTx/>
                <a:buFontTx/>
                <a:buNone/>
                <a:defRPr/>
              </a:pPr>
              <a:t>15</a:t>
            </a:fld>
            <a:endParaRPr lang="en-US" altLang="en-US" sz="1400"/>
          </a:p>
        </p:txBody>
      </p:sp>
      <p:sp>
        <p:nvSpPr>
          <p:cNvPr id="31746" name="Text Box 2">
            <a:extLst>
              <a:ext uri="{FF2B5EF4-FFF2-40B4-BE49-F238E27FC236}">
                <a16:creationId xmlns:a16="http://schemas.microsoft.com/office/drawing/2014/main" id="{F5028F13-7895-DD42-B110-576225BB01D4}"/>
              </a:ext>
            </a:extLst>
          </p:cNvPr>
          <p:cNvSpPr txBox="1">
            <a:spLocks noChangeArrowheads="1"/>
          </p:cNvSpPr>
          <p:nvPr/>
        </p:nvSpPr>
        <p:spPr bwMode="auto">
          <a:xfrm>
            <a:off x="533400" y="533400"/>
            <a:ext cx="81534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i="1">
                <a:latin typeface="Times" pitchFamily="2" charset="0"/>
              </a:rPr>
              <a:t>FIVE  EXAMPLES OF ECOLOGICAL RESEARCH</a:t>
            </a: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Example 1</a:t>
            </a:r>
          </a:p>
          <a:p>
            <a:pPr>
              <a:spcBef>
                <a:spcPct val="50000"/>
              </a:spcBef>
              <a:buSzTx/>
              <a:buFontTx/>
              <a:buNone/>
            </a:pPr>
            <a:r>
              <a:rPr lang="en-US" altLang="en-US" sz="2000">
                <a:latin typeface="Times" pitchFamily="2" charset="0"/>
              </a:rPr>
              <a:t>	</a:t>
            </a:r>
          </a:p>
          <a:p>
            <a:pPr>
              <a:spcBef>
                <a:spcPct val="50000"/>
              </a:spcBef>
              <a:buSzTx/>
              <a:buFontTx/>
              <a:buNone/>
            </a:pPr>
            <a:r>
              <a:rPr lang="en-US" altLang="en-US" sz="2000">
                <a:latin typeface="Times" pitchFamily="2" charset="0"/>
              </a:rPr>
              <a:t>Point-light displays (Johannson)</a:t>
            </a:r>
          </a:p>
          <a:p>
            <a:pPr>
              <a:spcBef>
                <a:spcPct val="50000"/>
              </a:spcBef>
              <a:buSzTx/>
              <a:buFontTx/>
              <a:buNone/>
            </a:pPr>
            <a:r>
              <a:rPr lang="en-US" altLang="en-US" sz="2000">
                <a:latin typeface="Times" pitchFamily="2" charset="0"/>
              </a:rPr>
              <a:t>	a.  sensationless perceiving of </a:t>
            </a:r>
            <a:r>
              <a:rPr lang="en-US" altLang="en-US" sz="2000" i="1">
                <a:latin typeface="Times" pitchFamily="2" charset="0"/>
              </a:rPr>
              <a:t>structure</a:t>
            </a:r>
            <a:r>
              <a:rPr lang="en-US" altLang="en-US" sz="2000">
                <a:latin typeface="Times" pitchFamily="2" charset="0"/>
              </a:rPr>
              <a:t>-- both organismic and 	environmental-- and </a:t>
            </a:r>
            <a:r>
              <a:rPr lang="en-US" altLang="en-US" sz="2000" i="1">
                <a:latin typeface="Times" pitchFamily="2" charset="0"/>
              </a:rPr>
              <a:t>dynamics</a:t>
            </a:r>
            <a:r>
              <a:rPr lang="en-US" altLang="en-US" sz="2000">
                <a:latin typeface="Times" pitchFamily="2" charset="0"/>
              </a:rPr>
              <a:t> through motion (kinematics)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3"/>
          <p:cNvSpPr>
            <a:spLocks noGrp="1"/>
          </p:cNvSpPr>
          <p:nvPr>
            <p:ph type="sldNum" sz="quarter" idx="12"/>
          </p:nvPr>
        </p:nvSpPr>
        <p:spPr>
          <a:extLst>
            <a:ext uri="{909E8E84-426E-40dd-AFC4-6F175D3DCCD1}"/>
            <a:ext uri="{91240B29-F687-4f45-9708-019B960494DF}"/>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defRPr/>
            </a:pPr>
            <a:fld id="{D3A7F5FE-CD9C-5A40-96E9-E219E8ED9F2E}" type="slidenum">
              <a:rPr lang="en-US" altLang="en-US" sz="1400" smtClean="0">
                <a:latin typeface="Verdana" charset="0"/>
              </a:rPr>
              <a:pPr eaLnBrk="1" hangingPunct="1">
                <a:defRPr/>
              </a:pPr>
              <a:t>16</a:t>
            </a:fld>
            <a:endParaRPr lang="en-US" altLang="en-US" sz="1400">
              <a:latin typeface="Verdana" charset="0"/>
            </a:endParaRPr>
          </a:p>
        </p:txBody>
      </p:sp>
      <p:sp>
        <p:nvSpPr>
          <p:cNvPr id="28674" name="TextBox 3"/>
          <p:cNvSpPr txBox="1">
            <a:spLocks noChangeArrowheads="1"/>
          </p:cNvSpPr>
          <p:nvPr/>
        </p:nvSpPr>
        <p:spPr bwMode="auto">
          <a:xfrm>
            <a:off x="838200" y="381000"/>
            <a:ext cx="678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charset="2"/>
              <a:buChar char=""/>
              <a:defRPr sz="3200">
                <a:solidFill>
                  <a:schemeClr val="tx1"/>
                </a:solidFill>
                <a:latin typeface="Verdana" charset="0"/>
                <a:ea typeface="ＭＳ Ｐゴシック" charset="-128"/>
              </a:defRPr>
            </a:lvl1pPr>
            <a:lvl2pPr marL="742950" indent="-285750">
              <a:spcBef>
                <a:spcPct val="20000"/>
              </a:spcBef>
              <a:buSzPct val="90000"/>
              <a:buFont typeface="Wingdings" charset="2"/>
              <a:buChar char=""/>
              <a:defRPr sz="2800">
                <a:solidFill>
                  <a:schemeClr val="tx1"/>
                </a:solidFill>
                <a:latin typeface="Verdana" charset="0"/>
                <a:ea typeface="ＭＳ Ｐゴシック" charset="-128"/>
              </a:defRPr>
            </a:lvl2pPr>
            <a:lvl3pPr marL="1143000" indent="-228600">
              <a:spcBef>
                <a:spcPct val="20000"/>
              </a:spcBef>
              <a:buSzPct val="90000"/>
              <a:buFont typeface="Wingdings" charset="2"/>
              <a:buChar char=""/>
              <a:defRPr sz="2400">
                <a:solidFill>
                  <a:schemeClr val="tx1"/>
                </a:solidFill>
                <a:latin typeface="Verdana" charset="0"/>
                <a:ea typeface="ＭＳ Ｐゴシック" charset="-128"/>
              </a:defRPr>
            </a:lvl3pPr>
            <a:lvl4pPr marL="1600200" indent="-228600">
              <a:spcBef>
                <a:spcPct val="20000"/>
              </a:spcBef>
              <a:buSzPct val="90000"/>
              <a:buFont typeface="Wingdings" charset="2"/>
              <a:buChar char=""/>
              <a:defRPr sz="2000">
                <a:solidFill>
                  <a:schemeClr val="tx1"/>
                </a:solidFill>
                <a:latin typeface="Verdana" charset="0"/>
                <a:ea typeface="ＭＳ Ｐゴシック" charset="-128"/>
              </a:defRPr>
            </a:lvl4pPr>
            <a:lvl5pPr marL="2057400" indent="-228600">
              <a:spcBef>
                <a:spcPct val="20000"/>
              </a:spcBef>
              <a:buSzPct val="90000"/>
              <a:buFont typeface="Wingdings" charset="2"/>
              <a:buChar char=""/>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SzPct val="90000"/>
              <a:buFont typeface="Wingdings" charset="2"/>
              <a:buChar char=""/>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SzPct val="90000"/>
              <a:buFont typeface="Wingdings" charset="2"/>
              <a:buChar char=""/>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SzPct val="90000"/>
              <a:buFont typeface="Wingdings" charset="2"/>
              <a:buChar char=""/>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SzPct val="90000"/>
              <a:buFont typeface="Wingdings" charset="2"/>
              <a:buChar char=""/>
              <a:defRPr sz="2000">
                <a:solidFill>
                  <a:schemeClr val="tx1"/>
                </a:solidFill>
                <a:latin typeface="Verdana" charset="0"/>
                <a:ea typeface="ＭＳ Ｐゴシック" charset="-128"/>
              </a:defRPr>
            </a:lvl9pPr>
          </a:lstStyle>
          <a:p>
            <a:pPr eaLnBrk="1" hangingPunct="1">
              <a:spcBef>
                <a:spcPct val="0"/>
              </a:spcBef>
              <a:buSzTx/>
              <a:buFontTx/>
              <a:buNone/>
            </a:pPr>
            <a:r>
              <a:rPr lang="en-US" altLang="en-US" sz="2400" i="1">
                <a:latin typeface="Times" charset="0"/>
              </a:rPr>
              <a:t>Carrying and caring</a:t>
            </a:r>
          </a:p>
        </p:txBody>
      </p:sp>
      <p:pic>
        <p:nvPicPr>
          <p:cNvPr id="2" name="Online Media 1" descr="p12c.h (Converted)-quicktime">
            <a:hlinkClick r:id="" action="ppaction://media"/>
            <a:extLst>
              <a:ext uri="{FF2B5EF4-FFF2-40B4-BE49-F238E27FC236}">
                <a16:creationId xmlns:a16="http://schemas.microsoft.com/office/drawing/2014/main" id="{F8876B81-8FE3-A04F-ACE6-6C902E4BDC0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996084" y="3755717"/>
            <a:ext cx="5990033" cy="2662237"/>
          </a:xfrm>
          <a:prstGeom prst="rect">
            <a:avLst/>
          </a:prstGeom>
        </p:spPr>
      </p:pic>
      <p:pic>
        <p:nvPicPr>
          <p:cNvPr id="5" name="Online Media 4" descr="p4g (Converted)-quicktime">
            <a:hlinkClick r:id="" action="ppaction://media"/>
            <a:extLst>
              <a:ext uri="{FF2B5EF4-FFF2-40B4-BE49-F238E27FC236}">
                <a16:creationId xmlns:a16="http://schemas.microsoft.com/office/drawing/2014/main" id="{E20FEB2E-4B4D-3942-B111-9FA0C3D3FB2B}"/>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381000" y="977592"/>
            <a:ext cx="6336506" cy="2816225"/>
          </a:xfrm>
          <a:prstGeom prst="rect">
            <a:avLst/>
          </a:prstGeom>
        </p:spPr>
      </p:pic>
    </p:spTree>
    <p:extLst>
      <p:ext uri="{BB962C8B-B14F-4D97-AF65-F5344CB8AC3E}">
        <p14:creationId xmlns:p14="http://schemas.microsoft.com/office/powerpoint/2010/main" val="272459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8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3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3">
            <a:extLst>
              <a:ext uri="{FF2B5EF4-FFF2-40B4-BE49-F238E27FC236}">
                <a16:creationId xmlns:a16="http://schemas.microsoft.com/office/drawing/2014/main" id="{3C2FED6D-B1DF-C34C-9AB9-C25454D95E76}"/>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eaLnBrk="1" hangingPunct="1">
              <a:spcBef>
                <a:spcPct val="0"/>
              </a:spcBef>
              <a:buSzTx/>
              <a:buFontTx/>
              <a:buNone/>
              <a:defRPr/>
            </a:pPr>
            <a:fld id="{6E31EE2E-BFC2-F648-91B4-A8F45A870BFE}" type="slidenum">
              <a:rPr lang="en-US" altLang="en-US" sz="1400" smtClean="0">
                <a:solidFill>
                  <a:srgbClr val="FFFFFF"/>
                </a:solidFill>
                <a:latin typeface="Arial" panose="020B0604020202020204" pitchFamily="34" charset="0"/>
              </a:rPr>
              <a:pPr eaLnBrk="1" hangingPunct="1">
                <a:spcBef>
                  <a:spcPct val="0"/>
                </a:spcBef>
                <a:buSzTx/>
                <a:buFontTx/>
                <a:buNone/>
                <a:defRPr/>
              </a:pPr>
              <a:t>17</a:t>
            </a:fld>
            <a:endParaRPr lang="en-US" altLang="en-US" sz="1400">
              <a:solidFill>
                <a:srgbClr val="FFFFFF"/>
              </a:solidFill>
              <a:latin typeface="Arial" panose="020B0604020202020204" pitchFamily="34" charset="0"/>
            </a:endParaRPr>
          </a:p>
        </p:txBody>
      </p:sp>
      <p:sp>
        <p:nvSpPr>
          <p:cNvPr id="34818" name="Text Box 2">
            <a:extLst>
              <a:ext uri="{FF2B5EF4-FFF2-40B4-BE49-F238E27FC236}">
                <a16:creationId xmlns:a16="http://schemas.microsoft.com/office/drawing/2014/main" id="{2244BA5D-94A2-ED4A-A4A4-2012DC33885D}"/>
              </a:ext>
            </a:extLst>
          </p:cNvPr>
          <p:cNvSpPr txBox="1">
            <a:spLocks noChangeArrowheads="1"/>
          </p:cNvSpPr>
          <p:nvPr/>
        </p:nvSpPr>
        <p:spPr bwMode="auto">
          <a:xfrm>
            <a:off x="381000" y="609600"/>
            <a:ext cx="86106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lgn="ctr" eaLnBrk="1" hangingPunct="1">
              <a:spcBef>
                <a:spcPct val="0"/>
              </a:spcBef>
              <a:buSzTx/>
              <a:buFontTx/>
              <a:buNone/>
            </a:pPr>
            <a:r>
              <a:rPr lang="en-US" altLang="en-US" sz="2400" b="1" i="1">
                <a:latin typeface="Times" pitchFamily="2" charset="0"/>
              </a:rPr>
              <a:t>Carrying household items across irregular, gapped terrain</a:t>
            </a: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2400" b="1" i="1">
              <a:latin typeface="Times" pitchFamily="2" charset="0"/>
            </a:endParaRPr>
          </a:p>
          <a:p>
            <a:pPr algn="ctr" eaLnBrk="1" hangingPunct="1">
              <a:spcBef>
                <a:spcPct val="0"/>
              </a:spcBef>
              <a:buSzTx/>
              <a:buFontTx/>
              <a:buNone/>
            </a:pPr>
            <a:endParaRPr lang="en-US" altLang="en-US" sz="1800">
              <a:latin typeface="Times" pitchFamily="2" charset="0"/>
            </a:endParaRPr>
          </a:p>
          <a:p>
            <a:pPr algn="ctr" eaLnBrk="1" hangingPunct="1">
              <a:spcBef>
                <a:spcPct val="0"/>
              </a:spcBef>
              <a:buSzTx/>
              <a:buFontTx/>
              <a:buNone/>
            </a:pPr>
            <a:endParaRPr lang="en-US" altLang="en-US" sz="1800">
              <a:latin typeface="Times" pitchFamily="2" charset="0"/>
            </a:endParaRPr>
          </a:p>
          <a:p>
            <a:pPr algn="ctr" eaLnBrk="1" hangingPunct="1">
              <a:spcBef>
                <a:spcPct val="0"/>
              </a:spcBef>
              <a:buSzTx/>
              <a:buFontTx/>
              <a:buNone/>
            </a:pPr>
            <a:endParaRPr lang="en-US" altLang="en-US" sz="1800">
              <a:latin typeface="Times" pitchFamily="2" charset="0"/>
            </a:endParaRPr>
          </a:p>
          <a:p>
            <a:pPr eaLnBrk="1" hangingPunct="1">
              <a:spcBef>
                <a:spcPct val="0"/>
              </a:spcBef>
              <a:buSzTx/>
              <a:buFont typeface="Wingdings" pitchFamily="2" charset="2"/>
              <a:buNone/>
            </a:pPr>
            <a:r>
              <a:rPr lang="en-US" altLang="en-US" sz="1600">
                <a:latin typeface="Times" pitchFamily="2" charset="0"/>
              </a:rPr>
              <a:t>Hodges, B. H., &amp; Lindhiem, O. (2006).  Carrying babies and groceries: The effect of moral and social weight on caring. </a:t>
            </a:r>
            <a:r>
              <a:rPr lang="en-US" altLang="en-US" sz="1600" i="1">
                <a:latin typeface="Times" pitchFamily="2" charset="0"/>
              </a:rPr>
              <a:t>Ecological Psychology, 18</a:t>
            </a:r>
            <a:r>
              <a:rPr lang="en-US" altLang="en-US" sz="1600">
                <a:latin typeface="Times" pitchFamily="2" charset="0"/>
              </a:rPr>
              <a:t>, 93-111.</a:t>
            </a:r>
          </a:p>
          <a:p>
            <a:pPr eaLnBrk="1" hangingPunct="1">
              <a:spcBef>
                <a:spcPct val="0"/>
              </a:spcBef>
              <a:buSzTx/>
              <a:buFontTx/>
              <a:buNone/>
            </a:pPr>
            <a:endParaRPr lang="en-US" altLang="en-US" sz="1800">
              <a:latin typeface="Times" pitchFamily="2" charset="0"/>
            </a:endParaRPr>
          </a:p>
        </p:txBody>
      </p:sp>
      <p:pic>
        <p:nvPicPr>
          <p:cNvPr id="34819" name="Picture 3">
            <a:extLst>
              <a:ext uri="{FF2B5EF4-FFF2-40B4-BE49-F238E27FC236}">
                <a16:creationId xmlns:a16="http://schemas.microsoft.com/office/drawing/2014/main" id="{9FDAA746-C14F-FB42-A9BA-6486DAEA7C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676400"/>
            <a:ext cx="6248400"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1A749C9-2CA3-964E-83AA-5E6017DA893B}"/>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AA29CDF9-1FF4-834B-B7BE-076E7EB89622}" type="slidenum">
              <a:rPr lang="en-US" altLang="en-US" sz="1400" smtClean="0"/>
              <a:pPr>
                <a:spcBef>
                  <a:spcPct val="0"/>
                </a:spcBef>
                <a:buSzTx/>
                <a:buFontTx/>
                <a:buNone/>
                <a:defRPr/>
              </a:pPr>
              <a:t>18</a:t>
            </a:fld>
            <a:endParaRPr lang="en-US" altLang="en-US" sz="1400"/>
          </a:p>
        </p:txBody>
      </p:sp>
      <p:sp>
        <p:nvSpPr>
          <p:cNvPr id="36866" name="Text Box 2">
            <a:extLst>
              <a:ext uri="{FF2B5EF4-FFF2-40B4-BE49-F238E27FC236}">
                <a16:creationId xmlns:a16="http://schemas.microsoft.com/office/drawing/2014/main" id="{951F0802-900F-664B-88A0-951C20085BF9}"/>
              </a:ext>
            </a:extLst>
          </p:cNvPr>
          <p:cNvSpPr txBox="1">
            <a:spLocks noChangeArrowheads="1"/>
          </p:cNvSpPr>
          <p:nvPr/>
        </p:nvSpPr>
        <p:spPr bwMode="auto">
          <a:xfrm>
            <a:off x="381000" y="228600"/>
            <a:ext cx="83058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Example 1</a:t>
            </a:r>
          </a:p>
          <a:p>
            <a:pPr>
              <a:spcBef>
                <a:spcPct val="50000"/>
              </a:spcBef>
              <a:buSzTx/>
              <a:buFontTx/>
              <a:buNone/>
            </a:pPr>
            <a:r>
              <a:rPr lang="en-US" altLang="en-US" sz="2000">
                <a:latin typeface="Times" pitchFamily="2" charset="0"/>
              </a:rPr>
              <a:t>	</a:t>
            </a:r>
          </a:p>
          <a:p>
            <a:pPr>
              <a:spcBef>
                <a:spcPct val="50000"/>
              </a:spcBef>
              <a:buSzTx/>
              <a:buFontTx/>
              <a:buNone/>
            </a:pPr>
            <a:r>
              <a:rPr lang="en-US" altLang="en-US" sz="2000">
                <a:latin typeface="Times" pitchFamily="2" charset="0"/>
              </a:rPr>
              <a:t>Point-light displays (Johannson)</a:t>
            </a:r>
          </a:p>
          <a:p>
            <a:pPr>
              <a:spcBef>
                <a:spcPct val="50000"/>
              </a:spcBef>
              <a:buSzTx/>
              <a:buFontTx/>
              <a:buNone/>
            </a:pPr>
            <a:r>
              <a:rPr lang="en-US" altLang="en-US" sz="2000">
                <a:latin typeface="Times" pitchFamily="2" charset="0"/>
              </a:rPr>
              <a:t>	a.  sensationless perceiving of </a:t>
            </a:r>
            <a:r>
              <a:rPr lang="en-US" altLang="en-US" sz="2000" i="1">
                <a:latin typeface="Times" pitchFamily="2" charset="0"/>
              </a:rPr>
              <a:t>structure</a:t>
            </a:r>
            <a:r>
              <a:rPr lang="en-US" altLang="en-US" sz="2000">
                <a:latin typeface="Times" pitchFamily="2" charset="0"/>
              </a:rPr>
              <a:t>-- both organismic and 	    		environmental-- and </a:t>
            </a:r>
            <a:r>
              <a:rPr lang="en-US" altLang="en-US" sz="2000" i="1">
                <a:latin typeface="Times" pitchFamily="2" charset="0"/>
              </a:rPr>
              <a:t>dynamics</a:t>
            </a:r>
            <a:r>
              <a:rPr lang="en-US" altLang="en-US" sz="2000">
                <a:latin typeface="Times" pitchFamily="2" charset="0"/>
              </a:rPr>
              <a:t> through motion (kinematics)</a:t>
            </a:r>
          </a:p>
          <a:p>
            <a:pPr>
              <a:spcBef>
                <a:spcPct val="50000"/>
              </a:spcBef>
              <a:buSzTx/>
              <a:buFontTx/>
              <a:buNone/>
            </a:pPr>
            <a:r>
              <a:rPr lang="en-US" altLang="en-US" sz="2000">
                <a:latin typeface="Times" pitchFamily="2" charset="0"/>
              </a:rPr>
              <a:t>	</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Gunnar </a:t>
            </a:r>
          </a:p>
          <a:p>
            <a:pPr>
              <a:spcBef>
                <a:spcPct val="50000"/>
              </a:spcBef>
              <a:buSzTx/>
              <a:buFontTx/>
              <a:buNone/>
            </a:pPr>
            <a:r>
              <a:rPr lang="en-US" altLang="en-US" sz="2000">
                <a:latin typeface="Times" pitchFamily="2" charset="0"/>
              </a:rPr>
              <a:t>Johansson					James </a:t>
            </a:r>
          </a:p>
          <a:p>
            <a:pPr>
              <a:spcBef>
                <a:spcPct val="50000"/>
              </a:spcBef>
              <a:buSzTx/>
              <a:buFontTx/>
              <a:buNone/>
            </a:pPr>
            <a:r>
              <a:rPr lang="en-US" altLang="en-US" sz="2000">
                <a:latin typeface="Times" pitchFamily="2" charset="0"/>
              </a:rPr>
              <a:t>						Gibson</a:t>
            </a:r>
          </a:p>
        </p:txBody>
      </p:sp>
      <p:pic>
        <p:nvPicPr>
          <p:cNvPr id="36867" name="Picture 1">
            <a:extLst>
              <a:ext uri="{FF2B5EF4-FFF2-40B4-BE49-F238E27FC236}">
                <a16:creationId xmlns:a16="http://schemas.microsoft.com/office/drawing/2014/main" id="{618BDB03-118B-9946-80B5-762188D1B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630613"/>
            <a:ext cx="3429000" cy="261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A35DF592-91DF-B34E-A6BC-64104CC9EC58}"/>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F8355F38-3C8A-E849-8CF1-F1B0ECEF43BC}" type="slidenum">
              <a:rPr lang="en-US" altLang="en-US" sz="1400" smtClean="0"/>
              <a:pPr>
                <a:spcBef>
                  <a:spcPct val="0"/>
                </a:spcBef>
                <a:buSzTx/>
                <a:buFontTx/>
                <a:buNone/>
                <a:defRPr/>
              </a:pPr>
              <a:t>19</a:t>
            </a:fld>
            <a:endParaRPr lang="en-US" altLang="en-US" sz="1400"/>
          </a:p>
        </p:txBody>
      </p:sp>
      <p:sp>
        <p:nvSpPr>
          <p:cNvPr id="37890" name="Text Box 2">
            <a:extLst>
              <a:ext uri="{FF2B5EF4-FFF2-40B4-BE49-F238E27FC236}">
                <a16:creationId xmlns:a16="http://schemas.microsoft.com/office/drawing/2014/main" id="{7E82248B-CEAC-0B44-9FB6-E13EA00F6D92}"/>
              </a:ext>
            </a:extLst>
          </p:cNvPr>
          <p:cNvSpPr txBox="1">
            <a:spLocks noChangeArrowheads="1"/>
          </p:cNvSpPr>
          <p:nvPr/>
        </p:nvSpPr>
        <p:spPr bwMode="auto">
          <a:xfrm>
            <a:off x="381000" y="228600"/>
            <a:ext cx="83058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Example 1	</a:t>
            </a:r>
          </a:p>
          <a:p>
            <a:pPr>
              <a:spcBef>
                <a:spcPct val="50000"/>
              </a:spcBef>
              <a:buSzTx/>
              <a:buFontTx/>
              <a:buNone/>
            </a:pPr>
            <a:r>
              <a:rPr lang="en-US" altLang="en-US" sz="2000">
                <a:latin typeface="Times" pitchFamily="2" charset="0"/>
              </a:rPr>
              <a:t>Point-light displays (Johannson)</a:t>
            </a:r>
          </a:p>
          <a:p>
            <a:pPr>
              <a:spcBef>
                <a:spcPct val="50000"/>
              </a:spcBef>
              <a:buSzTx/>
              <a:buFontTx/>
              <a:buNone/>
            </a:pPr>
            <a:r>
              <a:rPr lang="en-US" altLang="en-US" sz="2000">
                <a:latin typeface="Times" pitchFamily="2" charset="0"/>
              </a:rPr>
              <a:t>	</a:t>
            </a:r>
          </a:p>
          <a:p>
            <a:pPr>
              <a:spcBef>
                <a:spcPct val="50000"/>
              </a:spcBef>
              <a:buSzTx/>
              <a:buFontTx/>
              <a:buNone/>
            </a:pPr>
            <a:r>
              <a:rPr lang="en-US" altLang="en-US" sz="2000">
                <a:latin typeface="Times" pitchFamily="2" charset="0"/>
              </a:rPr>
              <a:t>	b.  Perceiving intentions-- Runeson &amp; Frykholm (also Mark)</a:t>
            </a:r>
          </a:p>
          <a:p>
            <a:pPr>
              <a:spcBef>
                <a:spcPct val="50000"/>
              </a:spcBef>
              <a:buSzTx/>
              <a:buFontTx/>
              <a:buNone/>
            </a:pPr>
            <a:r>
              <a:rPr lang="en-US" altLang="en-US" sz="2000">
                <a:latin typeface="Times" pitchFamily="2" charset="0"/>
              </a:rPr>
              <a:t>		e.g., intentions to lift; </a:t>
            </a:r>
          </a:p>
          <a:p>
            <a:pPr>
              <a:spcBef>
                <a:spcPct val="50000"/>
              </a:spcBef>
              <a:buSzTx/>
              <a:buFontTx/>
              <a:buNone/>
            </a:pPr>
            <a:r>
              <a:rPr lang="en-US" altLang="en-US" sz="2000">
                <a:latin typeface="Times" pitchFamily="2" charset="0"/>
              </a:rPr>
              <a:t>			to deceive</a:t>
            </a:r>
          </a:p>
          <a:p>
            <a:pPr>
              <a:spcBef>
                <a:spcPct val="50000"/>
              </a:spcBef>
              <a:buSzTx/>
              <a:buFontTx/>
              <a:buNone/>
            </a:pPr>
            <a:r>
              <a:rPr lang="en-US" altLang="en-US" sz="2000">
                <a:latin typeface="Times" pitchFamily="2" charset="0"/>
              </a:rPr>
              <a:t>	c.  Perceiving moral obligation (or, caring)-- Hodges &amp; Lindhiem</a:t>
            </a:r>
          </a:p>
          <a:p>
            <a:pPr>
              <a:spcBef>
                <a:spcPct val="50000"/>
              </a:spcBef>
              <a:buSzTx/>
              <a:buFontTx/>
              <a:buNone/>
            </a:pPr>
            <a:endParaRPr lang="en-US" altLang="en-US" sz="2000">
              <a:latin typeface="Times" pitchFamily="2" charset="0"/>
            </a:endParaRPr>
          </a:p>
        </p:txBody>
      </p:sp>
      <p:pic>
        <p:nvPicPr>
          <p:cNvPr id="37891" name="Picture 1">
            <a:extLst>
              <a:ext uri="{FF2B5EF4-FFF2-40B4-BE49-F238E27FC236}">
                <a16:creationId xmlns:a16="http://schemas.microsoft.com/office/drawing/2014/main" id="{B3D68202-F645-9048-80AB-F428A22AC7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70725" y="3581400"/>
            <a:ext cx="161607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BB72EFB-EA33-B444-8247-DDC331AA1861}"/>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1832A359-E69E-9841-9960-D538EFECEE60}" type="slidenum">
              <a:rPr lang="en-US" altLang="en-US" sz="1400" smtClean="0"/>
              <a:pPr>
                <a:spcBef>
                  <a:spcPct val="0"/>
                </a:spcBef>
                <a:buSzTx/>
                <a:buFontTx/>
                <a:buNone/>
                <a:defRPr/>
              </a:pPr>
              <a:t>20</a:t>
            </a:fld>
            <a:endParaRPr lang="en-US" altLang="en-US" sz="1400"/>
          </a:p>
        </p:txBody>
      </p:sp>
      <p:sp>
        <p:nvSpPr>
          <p:cNvPr id="38914" name="Text Box 2">
            <a:extLst>
              <a:ext uri="{FF2B5EF4-FFF2-40B4-BE49-F238E27FC236}">
                <a16:creationId xmlns:a16="http://schemas.microsoft.com/office/drawing/2014/main" id="{9402DB44-DDC7-F44D-856D-4461E6B1F602}"/>
              </a:ext>
            </a:extLst>
          </p:cNvPr>
          <p:cNvSpPr txBox="1">
            <a:spLocks noChangeArrowheads="1"/>
          </p:cNvSpPr>
          <p:nvPr/>
        </p:nvSpPr>
        <p:spPr bwMode="auto">
          <a:xfrm>
            <a:off x="533400" y="228600"/>
            <a:ext cx="82296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2</a:t>
            </a:r>
          </a:p>
          <a:p>
            <a:pPr>
              <a:spcBef>
                <a:spcPct val="50000"/>
              </a:spcBef>
              <a:buSzTx/>
              <a:buFontTx/>
              <a:buNone/>
            </a:pPr>
            <a:r>
              <a:rPr lang="en-US" altLang="en-US" sz="1800">
                <a:latin typeface="Times" pitchFamily="2" charset="0"/>
              </a:rPr>
              <a:t>	</a:t>
            </a:r>
            <a:r>
              <a:rPr lang="ja-JP" altLang="en-US" sz="1800">
                <a:latin typeface="Times" pitchFamily="2" charset="0"/>
              </a:rPr>
              <a:t>“</a:t>
            </a:r>
            <a:r>
              <a:rPr lang="en-US" altLang="ja-JP" sz="1800">
                <a:latin typeface="Times" pitchFamily="2" charset="0"/>
              </a:rPr>
              <a:t>Feelies</a:t>
            </a:r>
            <a:r>
              <a:rPr lang="ja-JP" altLang="en-US" sz="1800">
                <a:latin typeface="Times" pitchFamily="2" charset="0"/>
              </a:rPr>
              <a:t>”</a:t>
            </a:r>
            <a:r>
              <a:rPr lang="en-US" altLang="ja-JP" sz="1800">
                <a:latin typeface="Times" pitchFamily="2" charset="0"/>
              </a:rPr>
              <a:t> experiments -- Active vs. passive touch (Gibson)</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a:t>
            </a:r>
          </a:p>
        </p:txBody>
      </p:sp>
      <p:pic>
        <p:nvPicPr>
          <p:cNvPr id="38915" name="Picture 3" descr="feelies">
            <a:extLst>
              <a:ext uri="{FF2B5EF4-FFF2-40B4-BE49-F238E27FC236}">
                <a16:creationId xmlns:a16="http://schemas.microsoft.com/office/drawing/2014/main" id="{5CD13475-AA8C-784A-8C82-B9BCC933D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448627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456A7ED-DB6F-EA4D-8BDD-0231AC2FA238}"/>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FFF7326D-1909-4A4D-9C1B-7A9543380353}" type="slidenum">
              <a:rPr lang="en-US" altLang="en-US" sz="1400" smtClean="0"/>
              <a:pPr>
                <a:spcBef>
                  <a:spcPct val="0"/>
                </a:spcBef>
                <a:buSzTx/>
                <a:buFontTx/>
                <a:buNone/>
                <a:defRPr/>
              </a:pPr>
              <a:t>21</a:t>
            </a:fld>
            <a:endParaRPr lang="en-US" altLang="en-US" sz="1400"/>
          </a:p>
        </p:txBody>
      </p:sp>
      <p:sp>
        <p:nvSpPr>
          <p:cNvPr id="39938" name="Text Box 2">
            <a:extLst>
              <a:ext uri="{FF2B5EF4-FFF2-40B4-BE49-F238E27FC236}">
                <a16:creationId xmlns:a16="http://schemas.microsoft.com/office/drawing/2014/main" id="{790E924F-30BA-FF48-87CB-231EC4ED6C55}"/>
              </a:ext>
            </a:extLst>
          </p:cNvPr>
          <p:cNvSpPr txBox="1">
            <a:spLocks noChangeArrowheads="1"/>
          </p:cNvSpPr>
          <p:nvPr/>
        </p:nvSpPr>
        <p:spPr bwMode="auto">
          <a:xfrm>
            <a:off x="533400" y="228600"/>
            <a:ext cx="82296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2</a:t>
            </a:r>
          </a:p>
          <a:p>
            <a:pPr>
              <a:spcBef>
                <a:spcPct val="50000"/>
              </a:spcBef>
              <a:buSzTx/>
              <a:buFontTx/>
              <a:buNone/>
            </a:pPr>
            <a:r>
              <a:rPr lang="en-US" altLang="en-US" sz="1800">
                <a:latin typeface="Times" pitchFamily="2" charset="0"/>
              </a:rPr>
              <a:t>	</a:t>
            </a:r>
            <a:r>
              <a:rPr lang="ja-JP" altLang="en-US" sz="1800">
                <a:latin typeface="Times" pitchFamily="2" charset="0"/>
              </a:rPr>
              <a:t>“</a:t>
            </a:r>
            <a:r>
              <a:rPr lang="en-US" altLang="ja-JP" sz="1800">
                <a:latin typeface="Times" pitchFamily="2" charset="0"/>
              </a:rPr>
              <a:t>Feelies</a:t>
            </a:r>
            <a:r>
              <a:rPr lang="ja-JP" altLang="en-US" sz="1800">
                <a:latin typeface="Times" pitchFamily="2" charset="0"/>
              </a:rPr>
              <a:t>”</a:t>
            </a:r>
            <a:r>
              <a:rPr lang="en-US" altLang="ja-JP" sz="1800">
                <a:latin typeface="Times" pitchFamily="2" charset="0"/>
              </a:rPr>
              <a:t> experiments -- Active vs. passive touch (Gibson)</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a.  activity of perception is crucial to information pickup– never grasps whole all at once (extracts information over time)</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a:t>
            </a:r>
          </a:p>
        </p:txBody>
      </p:sp>
      <p:pic>
        <p:nvPicPr>
          <p:cNvPr id="39939" name="Picture 3" descr="feelies">
            <a:extLst>
              <a:ext uri="{FF2B5EF4-FFF2-40B4-BE49-F238E27FC236}">
                <a16:creationId xmlns:a16="http://schemas.microsoft.com/office/drawing/2014/main" id="{254A72B0-0578-1C46-B4C4-D68EB7B042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448627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569D309-562C-2443-9B1C-BF70805A6D87}"/>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C2B18445-D130-A445-ADA7-2D73CAC5ECDA}" type="slidenum">
              <a:rPr lang="en-US" altLang="en-US" sz="1400" smtClean="0"/>
              <a:pPr>
                <a:spcBef>
                  <a:spcPct val="0"/>
                </a:spcBef>
                <a:buSzTx/>
                <a:buFontTx/>
                <a:buNone/>
                <a:defRPr/>
              </a:pPr>
              <a:t>22</a:t>
            </a:fld>
            <a:endParaRPr lang="en-US" altLang="en-US" sz="1400"/>
          </a:p>
        </p:txBody>
      </p:sp>
      <p:sp>
        <p:nvSpPr>
          <p:cNvPr id="40962" name="Text Box 2">
            <a:extLst>
              <a:ext uri="{FF2B5EF4-FFF2-40B4-BE49-F238E27FC236}">
                <a16:creationId xmlns:a16="http://schemas.microsoft.com/office/drawing/2014/main" id="{77ED71B9-646D-3147-967B-2B200CB481E8}"/>
              </a:ext>
            </a:extLst>
          </p:cNvPr>
          <p:cNvSpPr txBox="1">
            <a:spLocks noChangeArrowheads="1"/>
          </p:cNvSpPr>
          <p:nvPr/>
        </p:nvSpPr>
        <p:spPr bwMode="auto">
          <a:xfrm>
            <a:off x="533400" y="228600"/>
            <a:ext cx="82296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2</a:t>
            </a:r>
          </a:p>
          <a:p>
            <a:pPr>
              <a:spcBef>
                <a:spcPct val="50000"/>
              </a:spcBef>
              <a:buSzTx/>
              <a:buFontTx/>
              <a:buNone/>
            </a:pPr>
            <a:r>
              <a:rPr lang="en-US" altLang="en-US" sz="1800">
                <a:latin typeface="Times" pitchFamily="2" charset="0"/>
              </a:rPr>
              <a:t>	</a:t>
            </a:r>
            <a:r>
              <a:rPr lang="ja-JP" altLang="en-US" sz="1800">
                <a:latin typeface="Times" pitchFamily="2" charset="0"/>
              </a:rPr>
              <a:t>“</a:t>
            </a:r>
            <a:r>
              <a:rPr lang="en-US" altLang="ja-JP" sz="1800">
                <a:latin typeface="Times" pitchFamily="2" charset="0"/>
              </a:rPr>
              <a:t>Feelies</a:t>
            </a:r>
            <a:r>
              <a:rPr lang="ja-JP" altLang="en-US" sz="1800">
                <a:latin typeface="Times" pitchFamily="2" charset="0"/>
              </a:rPr>
              <a:t>”</a:t>
            </a:r>
            <a:r>
              <a:rPr lang="en-US" altLang="ja-JP" sz="1800">
                <a:latin typeface="Times" pitchFamily="2" charset="0"/>
              </a:rPr>
              <a:t> experiments -- Active vs. passive touch (Gibson)</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a.  activity of perception is crucial to information pickup– never grasps whole all at once (extracts information over time)</a:t>
            </a:r>
          </a:p>
          <a:p>
            <a:pPr>
              <a:spcBef>
                <a:spcPct val="50000"/>
              </a:spcBef>
              <a:buSzTx/>
              <a:buFontTx/>
              <a:buAutoNum type="alphaLcPeriod" startAt="2"/>
            </a:pPr>
            <a:r>
              <a:rPr lang="en-US" altLang="en-US" sz="1800">
                <a:latin typeface="Times" pitchFamily="2" charset="0"/>
              </a:rPr>
              <a:t> no </a:t>
            </a:r>
            <a:r>
              <a:rPr lang="ja-JP" altLang="en-US" sz="1800">
                <a:latin typeface="Times" pitchFamily="2" charset="0"/>
              </a:rPr>
              <a:t>‘</a:t>
            </a:r>
            <a:r>
              <a:rPr lang="en-US" altLang="ja-JP" sz="1800">
                <a:latin typeface="Times" pitchFamily="2" charset="0"/>
              </a:rPr>
              <a:t>haptic images</a:t>
            </a:r>
            <a:r>
              <a:rPr lang="ja-JP" altLang="en-US" sz="1800">
                <a:latin typeface="Times" pitchFamily="2" charset="0"/>
              </a:rPr>
              <a:t>’</a:t>
            </a:r>
            <a:r>
              <a:rPr lang="en-US" altLang="ja-JP" sz="1800">
                <a:latin typeface="Times" pitchFamily="2" charset="0"/>
              </a:rPr>
              <a:t> (we don’t have to integrate 5 images from 5 fingers) &amp; skin is not in </a:t>
            </a:r>
            <a:r>
              <a:rPr lang="ja-JP" altLang="en-US" sz="1800">
                <a:latin typeface="Times" pitchFamily="2" charset="0"/>
              </a:rPr>
              <a:t>‘</a:t>
            </a:r>
            <a:r>
              <a:rPr lang="en-US" altLang="ja-JP" sz="1800">
                <a:latin typeface="Times" pitchFamily="2" charset="0"/>
              </a:rPr>
              <a:t>indirect contact</a:t>
            </a:r>
            <a:r>
              <a:rPr lang="ja-JP" altLang="en-US" sz="1800">
                <a:latin typeface="Times" pitchFamily="2" charset="0"/>
              </a:rPr>
              <a:t>’</a:t>
            </a:r>
            <a:r>
              <a:rPr lang="en-US" altLang="ja-JP" sz="1800">
                <a:latin typeface="Times" pitchFamily="2" charset="0"/>
              </a:rPr>
              <a:t> with environment</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a:t>
            </a:r>
          </a:p>
        </p:txBody>
      </p:sp>
      <p:pic>
        <p:nvPicPr>
          <p:cNvPr id="40963" name="Picture 3" descr="feelies">
            <a:extLst>
              <a:ext uri="{FF2B5EF4-FFF2-40B4-BE49-F238E27FC236}">
                <a16:creationId xmlns:a16="http://schemas.microsoft.com/office/drawing/2014/main" id="{FF46F235-63A0-994E-9598-7FFC9A3EC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448627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A22258D-98B6-2D40-BEDC-5324700CC041}"/>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48221275-4A69-3C47-B3DF-76D427198CC9}" type="slidenum">
              <a:rPr lang="en-US" altLang="en-US" sz="1400" smtClean="0"/>
              <a:pPr>
                <a:spcBef>
                  <a:spcPct val="0"/>
                </a:spcBef>
                <a:buSzTx/>
                <a:buFontTx/>
                <a:buNone/>
                <a:defRPr/>
              </a:pPr>
              <a:t>23</a:t>
            </a:fld>
            <a:endParaRPr lang="en-US" altLang="en-US" sz="1400"/>
          </a:p>
        </p:txBody>
      </p:sp>
      <p:sp>
        <p:nvSpPr>
          <p:cNvPr id="41986" name="Text Box 2">
            <a:extLst>
              <a:ext uri="{FF2B5EF4-FFF2-40B4-BE49-F238E27FC236}">
                <a16:creationId xmlns:a16="http://schemas.microsoft.com/office/drawing/2014/main" id="{8F5FE55C-9DD7-EF4B-B6BF-7A2FEA4A2F2B}"/>
              </a:ext>
            </a:extLst>
          </p:cNvPr>
          <p:cNvSpPr txBox="1">
            <a:spLocks noChangeArrowheads="1"/>
          </p:cNvSpPr>
          <p:nvPr/>
        </p:nvSpPr>
        <p:spPr bwMode="auto">
          <a:xfrm>
            <a:off x="533400" y="228600"/>
            <a:ext cx="82296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2</a:t>
            </a:r>
          </a:p>
          <a:p>
            <a:pPr>
              <a:spcBef>
                <a:spcPct val="50000"/>
              </a:spcBef>
              <a:buSzTx/>
              <a:buFontTx/>
              <a:buNone/>
            </a:pPr>
            <a:r>
              <a:rPr lang="en-US" altLang="en-US" sz="1800">
                <a:latin typeface="Times" pitchFamily="2" charset="0"/>
              </a:rPr>
              <a:t>	</a:t>
            </a:r>
            <a:r>
              <a:rPr lang="ja-JP" altLang="en-US" sz="1800">
                <a:latin typeface="Times" pitchFamily="2" charset="0"/>
              </a:rPr>
              <a:t>“</a:t>
            </a:r>
            <a:r>
              <a:rPr lang="en-US" altLang="ja-JP" sz="1800">
                <a:latin typeface="Times" pitchFamily="2" charset="0"/>
              </a:rPr>
              <a:t>Feelies</a:t>
            </a:r>
            <a:r>
              <a:rPr lang="ja-JP" altLang="en-US" sz="1800">
                <a:latin typeface="Times" pitchFamily="2" charset="0"/>
              </a:rPr>
              <a:t>”</a:t>
            </a:r>
            <a:r>
              <a:rPr lang="en-US" altLang="ja-JP" sz="1800">
                <a:latin typeface="Times" pitchFamily="2" charset="0"/>
              </a:rPr>
              <a:t> experiments -- Active vs. passive touch (Gibson)</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AutoNum type="alphaLcPeriod" startAt="2"/>
            </a:pPr>
            <a:endParaRPr lang="en-US" altLang="ja-JP" sz="1800">
              <a:latin typeface="Times" pitchFamily="2" charset="0"/>
            </a:endParaRPr>
          </a:p>
          <a:p>
            <a:pPr>
              <a:spcBef>
                <a:spcPct val="50000"/>
              </a:spcBef>
              <a:buSzTx/>
              <a:buFontTx/>
              <a:buNone/>
            </a:pPr>
            <a:r>
              <a:rPr lang="en-US" altLang="en-US" sz="1800">
                <a:latin typeface="Times" pitchFamily="2" charset="0"/>
              </a:rPr>
              <a:t>c.  accuracy of identification is very high for active touch;    </a:t>
            </a:r>
          </a:p>
          <a:p>
            <a:pPr>
              <a:spcBef>
                <a:spcPct val="50000"/>
              </a:spcBef>
              <a:buSzTx/>
              <a:buFontTx/>
              <a:buNone/>
            </a:pPr>
            <a:r>
              <a:rPr lang="en-US" altLang="en-US" sz="1800">
                <a:latin typeface="Times" pitchFamily="2" charset="0"/>
              </a:rPr>
              <a:t>				much less good for passive, but still good</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a:t>
            </a:r>
          </a:p>
        </p:txBody>
      </p:sp>
      <p:pic>
        <p:nvPicPr>
          <p:cNvPr id="41987" name="Picture 3" descr="feelies">
            <a:extLst>
              <a:ext uri="{FF2B5EF4-FFF2-40B4-BE49-F238E27FC236}">
                <a16:creationId xmlns:a16="http://schemas.microsoft.com/office/drawing/2014/main" id="{4100C71F-C5FD-664F-B534-600FCC544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143000"/>
            <a:ext cx="3200400"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FB31B1B9-0547-7544-8878-7BDD3AB91E4E}"/>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41CBBD24-4CA8-274B-9F06-86E2473B21FC}" type="slidenum">
              <a:rPr lang="en-US" altLang="en-US" sz="1400" smtClean="0"/>
              <a:pPr>
                <a:spcBef>
                  <a:spcPct val="0"/>
                </a:spcBef>
                <a:buSzTx/>
                <a:buFontTx/>
                <a:buNone/>
                <a:defRPr/>
              </a:pPr>
              <a:t>24</a:t>
            </a:fld>
            <a:endParaRPr lang="en-US" altLang="en-US" sz="1400"/>
          </a:p>
        </p:txBody>
      </p:sp>
      <p:sp>
        <p:nvSpPr>
          <p:cNvPr id="43010" name="Text Box 2">
            <a:extLst>
              <a:ext uri="{FF2B5EF4-FFF2-40B4-BE49-F238E27FC236}">
                <a16:creationId xmlns:a16="http://schemas.microsoft.com/office/drawing/2014/main" id="{AB4B6652-1DC6-E04C-BAE2-BFA1CF9D69EE}"/>
              </a:ext>
            </a:extLst>
          </p:cNvPr>
          <p:cNvSpPr txBox="1">
            <a:spLocks noChangeArrowheads="1"/>
          </p:cNvSpPr>
          <p:nvPr/>
        </p:nvSpPr>
        <p:spPr bwMode="auto">
          <a:xfrm>
            <a:off x="533400" y="282575"/>
            <a:ext cx="82296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2</a:t>
            </a:r>
          </a:p>
          <a:p>
            <a:pPr>
              <a:spcBef>
                <a:spcPct val="50000"/>
              </a:spcBef>
              <a:buSzTx/>
              <a:buFontTx/>
              <a:buNone/>
            </a:pPr>
            <a:r>
              <a:rPr lang="en-US" altLang="en-US" sz="1800">
                <a:latin typeface="Times" pitchFamily="2" charset="0"/>
              </a:rPr>
              <a:t>	</a:t>
            </a:r>
            <a:r>
              <a:rPr lang="ja-JP" altLang="en-US" sz="1800">
                <a:latin typeface="Times" pitchFamily="2" charset="0"/>
              </a:rPr>
              <a:t>“</a:t>
            </a:r>
            <a:r>
              <a:rPr lang="en-US" altLang="ja-JP" sz="1800">
                <a:latin typeface="Times" pitchFamily="2" charset="0"/>
              </a:rPr>
              <a:t>Feelies</a:t>
            </a:r>
            <a:r>
              <a:rPr lang="ja-JP" altLang="en-US" sz="1800">
                <a:latin typeface="Times" pitchFamily="2" charset="0"/>
              </a:rPr>
              <a:t>”</a:t>
            </a:r>
            <a:r>
              <a:rPr lang="en-US" altLang="ja-JP" sz="1800">
                <a:latin typeface="Times" pitchFamily="2" charset="0"/>
              </a:rPr>
              <a:t> experiments -- Active vs. passive touch (Gibson)</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AutoNum type="alphaLcPeriod" startAt="2"/>
            </a:pPr>
            <a:endParaRPr lang="en-US" altLang="ja-JP" sz="1800">
              <a:latin typeface="Times" pitchFamily="2" charset="0"/>
            </a:endParaRPr>
          </a:p>
          <a:p>
            <a:pPr>
              <a:spcBef>
                <a:spcPct val="50000"/>
              </a:spcBef>
              <a:buSzTx/>
              <a:buFontTx/>
              <a:buNone/>
            </a:pPr>
            <a:r>
              <a:rPr lang="en-US" altLang="en-US" sz="1800">
                <a:latin typeface="Times" pitchFamily="2" charset="0"/>
              </a:rPr>
              <a:t>c.  accuracy of identification is very high for active touch; much less good for passive</a:t>
            </a:r>
          </a:p>
          <a:p>
            <a:pPr>
              <a:spcBef>
                <a:spcPct val="50000"/>
              </a:spcBef>
              <a:buSzTx/>
              <a:buFontTx/>
              <a:buNone/>
            </a:pPr>
            <a:r>
              <a:rPr lang="en-US" altLang="en-US" sz="1800">
                <a:latin typeface="Times" pitchFamily="2" charset="0"/>
              </a:rPr>
              <a:t>d. .  wielding experiments (Turvey)   --  rods held in hand reveal their length through resistance to rotation (true even for </a:t>
            </a:r>
            <a:r>
              <a:rPr lang="ja-JP" altLang="en-US" sz="1800">
                <a:latin typeface="Times" pitchFamily="2" charset="0"/>
              </a:rPr>
              <a:t>“</a:t>
            </a:r>
            <a:r>
              <a:rPr lang="en-US" altLang="ja-JP" sz="1800">
                <a:latin typeface="Times" pitchFamily="2" charset="0"/>
              </a:rPr>
              <a:t>passive</a:t>
            </a:r>
            <a:r>
              <a:rPr lang="ja-JP" altLang="en-US" sz="1800">
                <a:latin typeface="Times" pitchFamily="2" charset="0"/>
              </a:rPr>
              <a:t>”</a:t>
            </a:r>
            <a:r>
              <a:rPr lang="en-US" altLang="ja-JP" sz="1800">
                <a:latin typeface="Times" pitchFamily="2" charset="0"/>
              </a:rPr>
              <a:t> holding)</a:t>
            </a:r>
          </a:p>
          <a:p>
            <a:pPr>
              <a:spcBef>
                <a:spcPct val="50000"/>
              </a:spcBef>
              <a:buSzTx/>
              <a:buFontTx/>
              <a:buNone/>
            </a:pPr>
            <a:endParaRPr lang="en-US" altLang="ja-JP" sz="1800">
              <a:latin typeface="Times" pitchFamily="2" charset="0"/>
            </a:endParaRPr>
          </a:p>
          <a:p>
            <a:pPr>
              <a:spcBef>
                <a:spcPct val="50000"/>
              </a:spcBef>
              <a:buSzTx/>
              <a:buFontTx/>
              <a:buNone/>
            </a:pPr>
            <a:endParaRPr lang="en-US" altLang="ja-JP" sz="1800">
              <a:latin typeface="Times" pitchFamily="2" charset="0"/>
            </a:endParaRPr>
          </a:p>
          <a:p>
            <a:pPr>
              <a:spcBef>
                <a:spcPct val="50000"/>
              </a:spcBef>
              <a:buSzTx/>
              <a:buFontTx/>
              <a:buNone/>
            </a:pPr>
            <a:r>
              <a:rPr lang="en-US" altLang="ja-JP" sz="1800">
                <a:latin typeface="Times" pitchFamily="2" charset="0"/>
              </a:rPr>
              <a:t>				Michael Turvey</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a:t>
            </a:r>
          </a:p>
        </p:txBody>
      </p:sp>
      <p:pic>
        <p:nvPicPr>
          <p:cNvPr id="43011" name="Picture 3" descr="feelies">
            <a:extLst>
              <a:ext uri="{FF2B5EF4-FFF2-40B4-BE49-F238E27FC236}">
                <a16:creationId xmlns:a16="http://schemas.microsoft.com/office/drawing/2014/main" id="{8D6B8FC6-5DAC-1142-AC12-EC7EF4220D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143000"/>
            <a:ext cx="3200400"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1">
            <a:extLst>
              <a:ext uri="{FF2B5EF4-FFF2-40B4-BE49-F238E27FC236}">
                <a16:creationId xmlns:a16="http://schemas.microsoft.com/office/drawing/2014/main" id="{E5040C0D-5494-7B4E-A5CD-47F0DD122F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343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E3A31BE-EE87-544F-B0B3-D1882214D9DE}"/>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37C650E9-B186-914C-B7F0-07FFA8B90F94}" type="slidenum">
              <a:rPr lang="en-US" altLang="en-US" sz="1400" smtClean="0"/>
              <a:pPr>
                <a:spcBef>
                  <a:spcPct val="0"/>
                </a:spcBef>
                <a:buSzTx/>
                <a:buFontTx/>
                <a:buNone/>
                <a:defRPr/>
              </a:pPr>
              <a:t>25</a:t>
            </a:fld>
            <a:endParaRPr lang="en-US" altLang="en-US" sz="1400"/>
          </a:p>
        </p:txBody>
      </p:sp>
      <p:sp>
        <p:nvSpPr>
          <p:cNvPr id="44034" name="Text Box 4">
            <a:extLst>
              <a:ext uri="{FF2B5EF4-FFF2-40B4-BE49-F238E27FC236}">
                <a16:creationId xmlns:a16="http://schemas.microsoft.com/office/drawing/2014/main" id="{43586515-ED3A-7845-A526-F1FF8AEA060E}"/>
              </a:ext>
            </a:extLst>
          </p:cNvPr>
          <p:cNvSpPr txBox="1">
            <a:spLocks noChangeArrowheads="1"/>
          </p:cNvSpPr>
          <p:nvPr/>
        </p:nvSpPr>
        <p:spPr bwMode="auto">
          <a:xfrm>
            <a:off x="533400" y="304800"/>
            <a:ext cx="8001000"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	EXAMPLE 3–  GANNETS DIVING</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Cape St. Mary in Newfoundland 		</a:t>
            </a:r>
          </a:p>
        </p:txBody>
      </p:sp>
      <p:pic>
        <p:nvPicPr>
          <p:cNvPr id="44035" name="Picture 5">
            <a:extLst>
              <a:ext uri="{FF2B5EF4-FFF2-40B4-BE49-F238E27FC236}">
                <a16:creationId xmlns:a16="http://schemas.microsoft.com/office/drawing/2014/main" id="{BF340549-006B-954B-987B-FBA767379D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9144000"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6F219E2-4B2B-C24C-A297-C62EFCDDF34F}"/>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EC12BA26-41E1-914D-9D5A-D6E7D7ED38AE}" type="slidenum">
              <a:rPr lang="en-US" altLang="en-US" sz="1400" smtClean="0"/>
              <a:pPr>
                <a:spcBef>
                  <a:spcPct val="0"/>
                </a:spcBef>
                <a:buSzTx/>
                <a:buFontTx/>
                <a:buNone/>
                <a:defRPr/>
              </a:pPr>
              <a:t>26</a:t>
            </a:fld>
            <a:endParaRPr lang="en-US" altLang="en-US" sz="1400"/>
          </a:p>
        </p:txBody>
      </p:sp>
      <p:pic>
        <p:nvPicPr>
          <p:cNvPr id="46082" name="Picture 3">
            <a:extLst>
              <a:ext uri="{FF2B5EF4-FFF2-40B4-BE49-F238E27FC236}">
                <a16:creationId xmlns:a16="http://schemas.microsoft.com/office/drawing/2014/main" id="{89147533-6419-D54F-98C5-7FD6763974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420D5A97-FFD5-F346-80A9-77980B8FF820}"/>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63B9AA66-8301-8248-9709-461D9F8D318C}" type="slidenum">
              <a:rPr lang="en-US" altLang="en-US" sz="1400" smtClean="0"/>
              <a:pPr>
                <a:spcBef>
                  <a:spcPct val="0"/>
                </a:spcBef>
                <a:buSzTx/>
                <a:buFontTx/>
                <a:buNone/>
                <a:defRPr/>
              </a:pPr>
              <a:t>27</a:t>
            </a:fld>
            <a:endParaRPr lang="en-US" altLang="en-US" sz="1400"/>
          </a:p>
        </p:txBody>
      </p:sp>
      <p:sp>
        <p:nvSpPr>
          <p:cNvPr id="47106" name="Text Box 2">
            <a:extLst>
              <a:ext uri="{FF2B5EF4-FFF2-40B4-BE49-F238E27FC236}">
                <a16:creationId xmlns:a16="http://schemas.microsoft.com/office/drawing/2014/main" id="{F1560DC8-98E1-C249-ACF8-F86C6446B5D7}"/>
              </a:ext>
            </a:extLst>
          </p:cNvPr>
          <p:cNvSpPr txBox="1">
            <a:spLocks noChangeArrowheads="1"/>
          </p:cNvSpPr>
          <p:nvPr/>
        </p:nvSpPr>
        <p:spPr bwMode="auto">
          <a:xfrm>
            <a:off x="533400" y="533400"/>
            <a:ext cx="8001000" cy="917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Example 3	</a:t>
            </a:r>
          </a:p>
          <a:p>
            <a:pPr>
              <a:spcBef>
                <a:spcPct val="50000"/>
              </a:spcBef>
              <a:buSzTx/>
              <a:buFontTx/>
              <a:buNone/>
            </a:pPr>
            <a:r>
              <a:rPr lang="en-US" altLang="en-US" sz="2000">
                <a:latin typeface="Times" pitchFamily="2" charset="0"/>
              </a:rPr>
              <a:t>Gannets diving  (Lee)</a:t>
            </a: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a:t>
            </a:r>
            <a:r>
              <a:rPr lang="en-US" altLang="en-US" sz="2000" i="1">
                <a:latin typeface="Times" pitchFamily="2" charset="0"/>
              </a:rPr>
              <a:t>time-to-contact</a:t>
            </a: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perceive </a:t>
            </a:r>
            <a:r>
              <a:rPr lang="en-US" altLang="en-US" sz="2000" i="1">
                <a:latin typeface="Times" pitchFamily="2" charset="0"/>
              </a:rPr>
              <a:t>timing</a:t>
            </a:r>
            <a:r>
              <a:rPr lang="en-US" altLang="en-US" sz="2000">
                <a:latin typeface="Times" pitchFamily="2" charset="0"/>
              </a:rPr>
              <a:t>, </a:t>
            </a:r>
          </a:p>
          <a:p>
            <a:pPr>
              <a:spcBef>
                <a:spcPct val="50000"/>
              </a:spcBef>
              <a:buSzTx/>
              <a:buFontTx/>
              <a:buNone/>
            </a:pPr>
            <a:r>
              <a:rPr lang="en-US" altLang="en-US" sz="2000">
                <a:latin typeface="Times" pitchFamily="2" charset="0"/>
              </a:rPr>
              <a:t>	</a:t>
            </a:r>
            <a:r>
              <a:rPr lang="en-US" altLang="en-US" sz="2000" u="sng">
                <a:latin typeface="Times" pitchFamily="2" charset="0"/>
              </a:rPr>
              <a:t>not</a:t>
            </a:r>
            <a:r>
              <a:rPr lang="en-US" altLang="en-US" sz="2000">
                <a:latin typeface="Times" pitchFamily="2" charset="0"/>
              </a:rPr>
              <a:t> distance and speed</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David Lee</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a:t>
            </a:r>
          </a:p>
          <a:p>
            <a:pPr>
              <a:spcBef>
                <a:spcPct val="50000"/>
              </a:spcBef>
              <a:buSzTx/>
              <a:buFontTx/>
              <a:buNone/>
            </a:pPr>
            <a:endParaRPr lang="en-US" altLang="en-US" sz="2000">
              <a:latin typeface="Times" pitchFamily="2" charset="0"/>
            </a:endParaRP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a:t>
            </a:r>
          </a:p>
          <a:p>
            <a:pPr>
              <a:spcBef>
                <a:spcPct val="50000"/>
              </a:spcBef>
              <a:buSzTx/>
              <a:buFontTx/>
              <a:buNone/>
            </a:pPr>
            <a:endParaRPr lang="en-US" altLang="en-US" sz="2000">
              <a:latin typeface="Times" pitchFamily="2" charset="0"/>
            </a:endParaRPr>
          </a:p>
          <a:p>
            <a:pPr>
              <a:spcBef>
                <a:spcPct val="50000"/>
              </a:spcBef>
              <a:buSzTx/>
              <a:buFontTx/>
              <a:buNone/>
            </a:pPr>
            <a:r>
              <a:rPr lang="en-US" altLang="en-US" sz="2000">
                <a:latin typeface="Times" pitchFamily="2" charset="0"/>
              </a:rPr>
              <a:t>	</a:t>
            </a:r>
          </a:p>
        </p:txBody>
      </p:sp>
      <p:pic>
        <p:nvPicPr>
          <p:cNvPr id="47107" name="Picture 3" descr="gannets">
            <a:extLst>
              <a:ext uri="{FF2B5EF4-FFF2-40B4-BE49-F238E27FC236}">
                <a16:creationId xmlns:a16="http://schemas.microsoft.com/office/drawing/2014/main" id="{40FB84E9-B9BE-C24D-920C-4E7017B93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86200"/>
            <a:ext cx="3586163"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5">
            <a:extLst>
              <a:ext uri="{FF2B5EF4-FFF2-40B4-BE49-F238E27FC236}">
                <a16:creationId xmlns:a16="http://schemas.microsoft.com/office/drawing/2014/main" id="{9F8FD867-AB20-7F41-AF51-39E2C3F606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28600"/>
            <a:ext cx="3352800" cy="412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1">
            <a:extLst>
              <a:ext uri="{FF2B5EF4-FFF2-40B4-BE49-F238E27FC236}">
                <a16:creationId xmlns:a16="http://schemas.microsoft.com/office/drawing/2014/main" id="{83EF2AB1-B2BB-7441-B109-266ACABF3E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36576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0D95FC26-BEE4-6943-90CF-31A81F1F2AF9}"/>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D7FE8A5A-7847-DB44-A9E5-C402196167EB}" type="slidenum">
              <a:rPr lang="en-US" altLang="en-US" sz="1400" smtClean="0"/>
              <a:pPr>
                <a:spcBef>
                  <a:spcPct val="0"/>
                </a:spcBef>
                <a:buSzTx/>
                <a:buFontTx/>
                <a:buNone/>
                <a:defRPr/>
              </a:pPr>
              <a:t>28</a:t>
            </a:fld>
            <a:endParaRPr lang="en-US" altLang="en-US" sz="1400"/>
          </a:p>
        </p:txBody>
      </p:sp>
      <p:pic>
        <p:nvPicPr>
          <p:cNvPr id="48130" name="Picture 5">
            <a:extLst>
              <a:ext uri="{FF2B5EF4-FFF2-40B4-BE49-F238E27FC236}">
                <a16:creationId xmlns:a16="http://schemas.microsoft.com/office/drawing/2014/main" id="{B75C2AB3-1FFD-B042-8656-414490A3D2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Box 3">
            <a:extLst>
              <a:ext uri="{FF2B5EF4-FFF2-40B4-BE49-F238E27FC236}">
                <a16:creationId xmlns:a16="http://schemas.microsoft.com/office/drawing/2014/main" id="{3746E79E-38FA-504E-B302-D7D4EEF684AA}"/>
              </a:ext>
            </a:extLst>
          </p:cNvPr>
          <p:cNvSpPr txBox="1">
            <a:spLocks noChangeArrowheads="1"/>
          </p:cNvSpPr>
          <p:nvPr/>
        </p:nvSpPr>
        <p:spPr bwMode="auto">
          <a:xfrm>
            <a:off x="5105400" y="533400"/>
            <a:ext cx="38862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1800">
                <a:latin typeface="Times" pitchFamily="2" charset="0"/>
              </a:rPr>
              <a:t>Computations</a:t>
            </a:r>
          </a:p>
          <a:p>
            <a:pPr>
              <a:spcBef>
                <a:spcPct val="0"/>
              </a:spcBef>
              <a:buSzTx/>
              <a:buFontTx/>
              <a:buNone/>
            </a:pPr>
            <a:r>
              <a:rPr lang="en-US" altLang="en-US" sz="1800">
                <a:latin typeface="Times" pitchFamily="2" charset="0"/>
              </a:rPr>
              <a:t>      (conscious or unconscious) </a:t>
            </a:r>
          </a:p>
          <a:p>
            <a:pPr>
              <a:spcBef>
                <a:spcPct val="0"/>
              </a:spcBef>
              <a:buSzTx/>
              <a:buFontTx/>
              <a:buNone/>
            </a:pPr>
            <a:r>
              <a:rPr lang="en-US" altLang="en-US" sz="1800">
                <a:latin typeface="Times" pitchFamily="2" charset="0"/>
              </a:rPr>
              <a:t>	are </a:t>
            </a:r>
            <a:r>
              <a:rPr lang="en-US" altLang="en-US" sz="1800" i="1">
                <a:latin typeface="Times" pitchFamily="2" charset="0"/>
              </a:rPr>
              <a:t>NOT </a:t>
            </a:r>
            <a:r>
              <a:rPr lang="en-US" altLang="en-US" sz="1800">
                <a:latin typeface="Times" pitchFamily="2" charset="0"/>
              </a:rPr>
              <a:t>necessary</a:t>
            </a:r>
          </a:p>
          <a:p>
            <a:pPr>
              <a:spcBef>
                <a:spcPct val="0"/>
              </a:spcBef>
              <a:buSzTx/>
              <a:buFontTx/>
              <a:buNone/>
            </a:pPr>
            <a:endParaRPr lang="en-US" altLang="en-US" sz="1800">
              <a:latin typeface="Times" pitchFamily="2" charset="0"/>
            </a:endParaRP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Size relative to the</a:t>
            </a:r>
          </a:p>
          <a:p>
            <a:pPr>
              <a:spcBef>
                <a:spcPct val="0"/>
              </a:spcBef>
              <a:buSzTx/>
              <a:buFontTx/>
              <a:buNone/>
            </a:pPr>
            <a:r>
              <a:rPr lang="en-US" altLang="en-US" sz="1800">
                <a:latin typeface="Times" pitchFamily="2" charset="0"/>
              </a:rPr>
              <a:t>   rate of expansion </a:t>
            </a:r>
            <a:r>
              <a:rPr lang="en-US" altLang="en-US" sz="1800" i="1">
                <a:latin typeface="Times" pitchFamily="2" charset="0"/>
              </a:rPr>
              <a:t>specifies</a:t>
            </a:r>
            <a:r>
              <a:rPr lang="en-US" altLang="en-US" sz="1800">
                <a:latin typeface="Times" pitchFamily="2" charset="0"/>
              </a:rPr>
              <a:t> </a:t>
            </a:r>
          </a:p>
          <a:p>
            <a:pPr>
              <a:spcBef>
                <a:spcPct val="0"/>
              </a:spcBef>
              <a:buSzTx/>
              <a:buFontTx/>
              <a:buNone/>
            </a:pPr>
            <a:r>
              <a:rPr lang="en-US" altLang="en-US" sz="1800">
                <a:latin typeface="Times" pitchFamily="2" charset="0"/>
              </a:rPr>
              <a:t>       safe vs. unsafe encounters</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&gt; 1   (accelerating)</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 1   (collision)</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.5  to 1   (controlled collision)</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.5  (stops at contact)</a:t>
            </a:r>
          </a:p>
          <a:p>
            <a:pPr>
              <a:spcBef>
                <a:spcPct val="0"/>
              </a:spcBef>
              <a:buSzTx/>
              <a:buFontTx/>
              <a:buNone/>
            </a:pPr>
            <a:endParaRPr lang="en-US" altLang="en-US" sz="1800">
              <a:latin typeface="Times" pitchFamily="2" charset="0"/>
            </a:endParaRPr>
          </a:p>
          <a:p>
            <a:pPr>
              <a:spcBef>
                <a:spcPct val="0"/>
              </a:spcBef>
              <a:buSzTx/>
              <a:buFontTx/>
              <a:buNone/>
            </a:pPr>
            <a:r>
              <a:rPr lang="en-US" altLang="en-US" sz="1800">
                <a:latin typeface="Times" pitchFamily="2" charset="0"/>
              </a:rPr>
              <a:t>	&lt; .5   (stops short of contact)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6AB1F74F-7163-B047-ABF2-4DC8DE71A5BB}"/>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074F4B75-21A9-5047-88F2-E1B85F69FFB6}" type="slidenum">
              <a:rPr lang="en-US" altLang="en-US" sz="1400" smtClean="0"/>
              <a:pPr>
                <a:spcBef>
                  <a:spcPct val="0"/>
                </a:spcBef>
                <a:buSzTx/>
                <a:buFontTx/>
                <a:buNone/>
                <a:defRPr/>
              </a:pPr>
              <a:t>29</a:t>
            </a:fld>
            <a:endParaRPr lang="en-US" altLang="en-US" sz="1400"/>
          </a:p>
        </p:txBody>
      </p:sp>
      <p:sp>
        <p:nvSpPr>
          <p:cNvPr id="49154" name="Text Box 2">
            <a:extLst>
              <a:ext uri="{FF2B5EF4-FFF2-40B4-BE49-F238E27FC236}">
                <a16:creationId xmlns:a16="http://schemas.microsoft.com/office/drawing/2014/main" id="{27E03D35-3FB1-C349-82D9-CF78E9761227}"/>
              </a:ext>
            </a:extLst>
          </p:cNvPr>
          <p:cNvSpPr txBox="1">
            <a:spLocks noChangeArrowheads="1"/>
          </p:cNvSpPr>
          <p:nvPr/>
        </p:nvSpPr>
        <p:spPr bwMode="auto">
          <a:xfrm>
            <a:off x="533400" y="533400"/>
            <a:ext cx="80010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a:latin typeface="Times" pitchFamily="2" charset="0"/>
              </a:rPr>
              <a:t>Example 4</a:t>
            </a:r>
          </a:p>
          <a:p>
            <a:pPr>
              <a:spcBef>
                <a:spcPct val="50000"/>
              </a:spcBef>
              <a:buSzTx/>
              <a:buFontTx/>
              <a:buNone/>
            </a:pPr>
            <a:r>
              <a:rPr lang="en-US" altLang="en-US" sz="2000">
                <a:latin typeface="Times" pitchFamily="2" charset="0"/>
              </a:rPr>
              <a:t>	Finding the action in a jolly jumper (Goldfield, Kay, &amp; Warren)</a:t>
            </a:r>
          </a:p>
        </p:txBody>
      </p:sp>
      <p:pic>
        <p:nvPicPr>
          <p:cNvPr id="49155" name="Picture 3" descr="jolly">
            <a:extLst>
              <a:ext uri="{FF2B5EF4-FFF2-40B4-BE49-F238E27FC236}">
                <a16:creationId xmlns:a16="http://schemas.microsoft.com/office/drawing/2014/main" id="{D46F16AC-BCB1-1F40-9572-6C9C3388BD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676400"/>
            <a:ext cx="3576638"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31B8E3C-5728-104A-998D-6087C0288D9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81238235-B8F2-AE40-9606-79B796DEB0AC}" type="slidenum">
              <a:rPr lang="en-US" altLang="en-US" sz="1400" smtClean="0"/>
              <a:pPr>
                <a:spcBef>
                  <a:spcPct val="0"/>
                </a:spcBef>
                <a:buSzTx/>
                <a:buFontTx/>
                <a:buNone/>
                <a:defRPr/>
              </a:pPr>
              <a:t>30</a:t>
            </a:fld>
            <a:endParaRPr lang="en-US" altLang="en-US" sz="1400"/>
          </a:p>
        </p:txBody>
      </p:sp>
      <p:sp>
        <p:nvSpPr>
          <p:cNvPr id="50178" name="Text Box 2">
            <a:extLst>
              <a:ext uri="{FF2B5EF4-FFF2-40B4-BE49-F238E27FC236}">
                <a16:creationId xmlns:a16="http://schemas.microsoft.com/office/drawing/2014/main" id="{E4F2CB66-0C76-B044-94B6-E34BCF55DD4B}"/>
              </a:ext>
            </a:extLst>
          </p:cNvPr>
          <p:cNvSpPr txBox="1">
            <a:spLocks noChangeArrowheads="1"/>
          </p:cNvSpPr>
          <p:nvPr/>
        </p:nvSpPr>
        <p:spPr bwMode="auto">
          <a:xfrm>
            <a:off x="533400" y="304800"/>
            <a:ext cx="80010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4</a:t>
            </a:r>
          </a:p>
          <a:p>
            <a:pPr>
              <a:spcBef>
                <a:spcPct val="50000"/>
              </a:spcBef>
              <a:buSzTx/>
              <a:buFontTx/>
              <a:buNone/>
            </a:pPr>
            <a:r>
              <a:rPr lang="en-US" altLang="en-US" sz="1800">
                <a:latin typeface="Times" pitchFamily="2" charset="0"/>
              </a:rPr>
              <a:t>Finding the action in a jolly jumper (Goldfield, Kay, &amp; Warren)</a:t>
            </a:r>
          </a:p>
          <a:p>
            <a:pPr>
              <a:spcBef>
                <a:spcPct val="50000"/>
              </a:spcBef>
              <a:buSzTx/>
              <a:buFontTx/>
              <a:buNone/>
            </a:pPr>
            <a:r>
              <a:rPr lang="en-US" altLang="en-US" sz="1800">
                <a:latin typeface="Times" pitchFamily="2" charset="0"/>
              </a:rPr>
              <a:t>	a. </a:t>
            </a:r>
            <a:r>
              <a:rPr lang="en-US" altLang="en-US" sz="1800" i="1">
                <a:latin typeface="Times" pitchFamily="2" charset="0"/>
              </a:rPr>
              <a:t>What is the task?   </a:t>
            </a:r>
            <a:r>
              <a:rPr lang="en-US" altLang="en-US" sz="1800">
                <a:latin typeface="Times" pitchFamily="2" charset="0"/>
              </a:rPr>
              <a:t>No instructions, no models</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Bill Warren</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Eugene Goldfield</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Bruce Kay</a:t>
            </a:r>
          </a:p>
          <a:p>
            <a:pPr>
              <a:spcBef>
                <a:spcPct val="50000"/>
              </a:spcBef>
              <a:buSzTx/>
              <a:buFontTx/>
              <a:buNone/>
            </a:pPr>
            <a:r>
              <a:rPr lang="en-US" altLang="en-US" sz="1800">
                <a:latin typeface="Times" pitchFamily="2" charset="0"/>
              </a:rPr>
              <a:t>	</a:t>
            </a:r>
          </a:p>
        </p:txBody>
      </p:sp>
      <p:pic>
        <p:nvPicPr>
          <p:cNvPr id="50179" name="Picture 3" descr="jolly">
            <a:extLst>
              <a:ext uri="{FF2B5EF4-FFF2-40B4-BE49-F238E27FC236}">
                <a16:creationId xmlns:a16="http://schemas.microsoft.com/office/drawing/2014/main" id="{7BE7BC6C-2497-7947-BAE3-5E0F1FF54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733800"/>
            <a:ext cx="20574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1">
            <a:extLst>
              <a:ext uri="{FF2B5EF4-FFF2-40B4-BE49-F238E27FC236}">
                <a16:creationId xmlns:a16="http://schemas.microsoft.com/office/drawing/2014/main" id="{09F6D231-01F9-1747-85A3-8032C0C15A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19500" y="24765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2">
            <a:extLst>
              <a:ext uri="{FF2B5EF4-FFF2-40B4-BE49-F238E27FC236}">
                <a16:creationId xmlns:a16="http://schemas.microsoft.com/office/drawing/2014/main" id="{1A3D2792-12EF-8D44-B785-DEFE5297ED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714375"/>
            <a:ext cx="15240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3">
            <a:extLst>
              <a:ext uri="{FF2B5EF4-FFF2-40B4-BE49-F238E27FC236}">
                <a16:creationId xmlns:a16="http://schemas.microsoft.com/office/drawing/2014/main" id="{590A8C66-0077-7649-A975-3340E9C204F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886200"/>
            <a:ext cx="160020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9BD19C5-756F-8946-A63E-15FABAFE0A9A}"/>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BDE427FF-E24A-9642-A3FD-CD568A18BE31}" type="slidenum">
              <a:rPr lang="en-US" altLang="en-US" sz="1400" smtClean="0"/>
              <a:pPr>
                <a:spcBef>
                  <a:spcPct val="0"/>
                </a:spcBef>
                <a:buSzTx/>
                <a:buFontTx/>
                <a:buNone/>
                <a:defRPr/>
              </a:pPr>
              <a:t>31</a:t>
            </a:fld>
            <a:endParaRPr lang="en-US" altLang="en-US" sz="1400"/>
          </a:p>
        </p:txBody>
      </p:sp>
      <p:sp>
        <p:nvSpPr>
          <p:cNvPr id="51202" name="Text Box 2">
            <a:extLst>
              <a:ext uri="{FF2B5EF4-FFF2-40B4-BE49-F238E27FC236}">
                <a16:creationId xmlns:a16="http://schemas.microsoft.com/office/drawing/2014/main" id="{56FB94A0-0D15-FB4B-A5E7-56C352943037}"/>
              </a:ext>
            </a:extLst>
          </p:cNvPr>
          <p:cNvSpPr txBox="1">
            <a:spLocks noChangeArrowheads="1"/>
          </p:cNvSpPr>
          <p:nvPr/>
        </p:nvSpPr>
        <p:spPr bwMode="auto">
          <a:xfrm>
            <a:off x="533400" y="304800"/>
            <a:ext cx="8001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4</a:t>
            </a:r>
          </a:p>
          <a:p>
            <a:pPr>
              <a:spcBef>
                <a:spcPct val="50000"/>
              </a:spcBef>
              <a:buSzTx/>
              <a:buFontTx/>
              <a:buNone/>
            </a:pPr>
            <a:r>
              <a:rPr lang="en-US" altLang="en-US" sz="1800">
                <a:latin typeface="Times" pitchFamily="2" charset="0"/>
              </a:rPr>
              <a:t>Finding the action in a jolly jumper (Goldfield, Kay, &amp; Warren)</a:t>
            </a:r>
          </a:p>
          <a:p>
            <a:pPr>
              <a:spcBef>
                <a:spcPct val="50000"/>
              </a:spcBef>
              <a:buSzTx/>
              <a:buFontTx/>
              <a:buNone/>
            </a:pPr>
            <a:r>
              <a:rPr lang="en-US" altLang="en-US" sz="1800">
                <a:latin typeface="Times" pitchFamily="2" charset="0"/>
              </a:rPr>
              <a:t>	a. </a:t>
            </a:r>
            <a:r>
              <a:rPr lang="en-US" altLang="en-US" sz="1800" i="1">
                <a:latin typeface="Times" pitchFamily="2" charset="0"/>
              </a:rPr>
              <a:t>What is the task?   </a:t>
            </a:r>
            <a:r>
              <a:rPr lang="en-US" altLang="en-US" sz="1800">
                <a:latin typeface="Times" pitchFamily="2" charset="0"/>
              </a:rPr>
              <a:t>No instructions, no models</a:t>
            </a:r>
          </a:p>
          <a:p>
            <a:pPr>
              <a:spcBef>
                <a:spcPct val="50000"/>
              </a:spcBef>
              <a:buSzTx/>
              <a:buFontTx/>
              <a:buNone/>
            </a:pPr>
            <a:r>
              <a:rPr lang="en-US" altLang="en-US" sz="1800">
                <a:latin typeface="Times" pitchFamily="2" charset="0"/>
              </a:rPr>
              <a:t>	b.  Novel task-- no evolutionary preparation, no pre-tuned neural codes</a:t>
            </a:r>
          </a:p>
          <a:p>
            <a:pPr>
              <a:spcBef>
                <a:spcPct val="50000"/>
              </a:spcBef>
              <a:buSzTx/>
              <a:buFontTx/>
              <a:buNone/>
            </a:pPr>
            <a:r>
              <a:rPr lang="en-US" altLang="en-US" sz="1800">
                <a:latin typeface="Times" pitchFamily="2" charset="0"/>
              </a:rPr>
              <a:t>	</a:t>
            </a:r>
          </a:p>
        </p:txBody>
      </p:sp>
      <p:pic>
        <p:nvPicPr>
          <p:cNvPr id="51203" name="Picture 3" descr="jolly">
            <a:extLst>
              <a:ext uri="{FF2B5EF4-FFF2-40B4-BE49-F238E27FC236}">
                <a16:creationId xmlns:a16="http://schemas.microsoft.com/office/drawing/2014/main" id="{E91D9B19-ECAA-A24B-A837-1F6997D568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20574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F62C928D-C028-5E46-BC4E-790E9EF6001F}"/>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0C4AFA03-E14D-C94D-828A-DE43B3106477}" type="slidenum">
              <a:rPr lang="en-US" altLang="en-US" sz="1400" smtClean="0"/>
              <a:pPr>
                <a:spcBef>
                  <a:spcPct val="0"/>
                </a:spcBef>
                <a:buSzTx/>
                <a:buFontTx/>
                <a:buNone/>
                <a:defRPr/>
              </a:pPr>
              <a:t>32</a:t>
            </a:fld>
            <a:endParaRPr lang="en-US" altLang="en-US" sz="1400"/>
          </a:p>
        </p:txBody>
      </p:sp>
      <p:sp>
        <p:nvSpPr>
          <p:cNvPr id="52226" name="Text Box 2">
            <a:extLst>
              <a:ext uri="{FF2B5EF4-FFF2-40B4-BE49-F238E27FC236}">
                <a16:creationId xmlns:a16="http://schemas.microsoft.com/office/drawing/2014/main" id="{4AD0CA90-2E12-1D4B-9B90-7C56163178B6}"/>
              </a:ext>
            </a:extLst>
          </p:cNvPr>
          <p:cNvSpPr txBox="1">
            <a:spLocks noChangeArrowheads="1"/>
          </p:cNvSpPr>
          <p:nvPr/>
        </p:nvSpPr>
        <p:spPr bwMode="auto">
          <a:xfrm>
            <a:off x="533400" y="304800"/>
            <a:ext cx="80010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4</a:t>
            </a:r>
          </a:p>
          <a:p>
            <a:pPr>
              <a:spcBef>
                <a:spcPct val="50000"/>
              </a:spcBef>
              <a:buSzTx/>
              <a:buFontTx/>
              <a:buNone/>
            </a:pPr>
            <a:r>
              <a:rPr lang="en-US" altLang="en-US" sz="1800">
                <a:latin typeface="Times" pitchFamily="2" charset="0"/>
              </a:rPr>
              <a:t>Finding the action in a jolly jumper (Goldfield, Kay, &amp; Warren)</a:t>
            </a:r>
          </a:p>
          <a:p>
            <a:pPr>
              <a:spcBef>
                <a:spcPct val="50000"/>
              </a:spcBef>
              <a:buSzTx/>
              <a:buFontTx/>
              <a:buNone/>
            </a:pPr>
            <a:r>
              <a:rPr lang="en-US" altLang="en-US" sz="1800">
                <a:latin typeface="Times" pitchFamily="2" charset="0"/>
              </a:rPr>
              <a:t>	a. </a:t>
            </a:r>
            <a:r>
              <a:rPr lang="en-US" altLang="en-US" sz="1800" i="1">
                <a:latin typeface="Times" pitchFamily="2" charset="0"/>
              </a:rPr>
              <a:t>What is the task?   </a:t>
            </a:r>
            <a:r>
              <a:rPr lang="en-US" altLang="en-US" sz="1800">
                <a:latin typeface="Times" pitchFamily="2" charset="0"/>
              </a:rPr>
              <a:t>No instructions, no models</a:t>
            </a:r>
          </a:p>
          <a:p>
            <a:pPr>
              <a:spcBef>
                <a:spcPct val="50000"/>
              </a:spcBef>
              <a:buSzTx/>
              <a:buFontTx/>
              <a:buNone/>
            </a:pPr>
            <a:r>
              <a:rPr lang="en-US" altLang="en-US" sz="1800">
                <a:latin typeface="Times" pitchFamily="2" charset="0"/>
              </a:rPr>
              <a:t>	b.  Novel task-- no evolutionary preparation, no pre-tuned neural codes</a:t>
            </a:r>
          </a:p>
          <a:p>
            <a:pPr>
              <a:spcBef>
                <a:spcPct val="50000"/>
              </a:spcBef>
              <a:buSzTx/>
              <a:buFontTx/>
              <a:buNone/>
            </a:pPr>
            <a:r>
              <a:rPr lang="en-US" altLang="en-US" sz="1800">
                <a:latin typeface="Times" pitchFamily="2" charset="0"/>
              </a:rPr>
              <a:t>	c.  Learning a new task is </a:t>
            </a:r>
            <a:r>
              <a:rPr lang="en-US" altLang="en-US" sz="1800" i="1">
                <a:latin typeface="Times" pitchFamily="2" charset="0"/>
              </a:rPr>
              <a:t>discovery through action</a:t>
            </a:r>
            <a:r>
              <a:rPr lang="en-US" altLang="en-US" sz="1800">
                <a:latin typeface="Times" pitchFamily="2" charset="0"/>
              </a:rPr>
              <a:t>– this requires child to 	modify their current action patterns</a:t>
            </a:r>
          </a:p>
          <a:p>
            <a:pPr>
              <a:spcBef>
                <a:spcPct val="50000"/>
              </a:spcBef>
              <a:buSzTx/>
              <a:buFontTx/>
              <a:buNone/>
            </a:pPr>
            <a:r>
              <a:rPr lang="en-US" altLang="en-US" sz="1800">
                <a:latin typeface="Times" pitchFamily="2" charset="0"/>
              </a:rPr>
              <a:t>	</a:t>
            </a:r>
          </a:p>
        </p:txBody>
      </p:sp>
      <p:pic>
        <p:nvPicPr>
          <p:cNvPr id="52227" name="Picture 3" descr="jolly">
            <a:extLst>
              <a:ext uri="{FF2B5EF4-FFF2-40B4-BE49-F238E27FC236}">
                <a16:creationId xmlns:a16="http://schemas.microsoft.com/office/drawing/2014/main" id="{349102AA-2497-4444-8F2B-7882964DC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733800"/>
            <a:ext cx="20574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AA29061F-B14E-BD4B-824B-2D1A258F3BEA}"/>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633AEEFD-3A1E-0941-B62E-2C575260BE51}" type="slidenum">
              <a:rPr lang="en-US" altLang="en-US" sz="1400" smtClean="0"/>
              <a:pPr>
                <a:spcBef>
                  <a:spcPct val="0"/>
                </a:spcBef>
                <a:buSzTx/>
                <a:buFontTx/>
                <a:buNone/>
                <a:defRPr/>
              </a:pPr>
              <a:t>33</a:t>
            </a:fld>
            <a:endParaRPr lang="en-US" altLang="en-US" sz="1400"/>
          </a:p>
        </p:txBody>
      </p:sp>
      <p:sp>
        <p:nvSpPr>
          <p:cNvPr id="53250" name="Text Box 2">
            <a:extLst>
              <a:ext uri="{FF2B5EF4-FFF2-40B4-BE49-F238E27FC236}">
                <a16:creationId xmlns:a16="http://schemas.microsoft.com/office/drawing/2014/main" id="{43D03E5D-278B-724F-BD63-427566F79E75}"/>
              </a:ext>
            </a:extLst>
          </p:cNvPr>
          <p:cNvSpPr txBox="1">
            <a:spLocks noChangeArrowheads="1"/>
          </p:cNvSpPr>
          <p:nvPr/>
        </p:nvSpPr>
        <p:spPr bwMode="auto">
          <a:xfrm>
            <a:off x="533400" y="304800"/>
            <a:ext cx="8458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600">
                <a:latin typeface="Times" pitchFamily="2" charset="0"/>
              </a:rPr>
              <a:t>Example 4</a:t>
            </a:r>
          </a:p>
          <a:p>
            <a:pPr>
              <a:spcBef>
                <a:spcPct val="50000"/>
              </a:spcBef>
              <a:buSzTx/>
              <a:buFontTx/>
              <a:buNone/>
            </a:pPr>
            <a:r>
              <a:rPr lang="en-US" altLang="en-US" sz="1600">
                <a:latin typeface="Times" pitchFamily="2" charset="0"/>
              </a:rPr>
              <a:t>Finding the action in a jolly jumper (Goldfield, Kay, &amp; Warren)</a:t>
            </a:r>
          </a:p>
          <a:p>
            <a:pPr>
              <a:spcBef>
                <a:spcPct val="50000"/>
              </a:spcBef>
              <a:buSzTx/>
              <a:buFontTx/>
              <a:buNone/>
            </a:pPr>
            <a:r>
              <a:rPr lang="en-US" altLang="en-US" sz="1600">
                <a:latin typeface="Times" pitchFamily="2" charset="0"/>
              </a:rPr>
              <a:t>	a. </a:t>
            </a:r>
            <a:r>
              <a:rPr lang="en-US" altLang="en-US" sz="1600" i="1">
                <a:latin typeface="Times" pitchFamily="2" charset="0"/>
              </a:rPr>
              <a:t>What is the task?   </a:t>
            </a:r>
            <a:r>
              <a:rPr lang="en-US" altLang="en-US" sz="1600">
                <a:latin typeface="Times" pitchFamily="2" charset="0"/>
              </a:rPr>
              <a:t>No instructions, no models</a:t>
            </a:r>
          </a:p>
          <a:p>
            <a:pPr>
              <a:spcBef>
                <a:spcPct val="50000"/>
              </a:spcBef>
              <a:buSzTx/>
              <a:buFontTx/>
              <a:buNone/>
            </a:pPr>
            <a:r>
              <a:rPr lang="en-US" altLang="en-US" sz="1600">
                <a:latin typeface="Times" pitchFamily="2" charset="0"/>
              </a:rPr>
              <a:t>	b.  Novel task-- no evolutionary preparation, no pre-tuned neural codes</a:t>
            </a:r>
          </a:p>
          <a:p>
            <a:pPr>
              <a:spcBef>
                <a:spcPct val="50000"/>
              </a:spcBef>
              <a:buSzTx/>
              <a:buFontTx/>
              <a:buNone/>
            </a:pPr>
            <a:r>
              <a:rPr lang="en-US" altLang="en-US" sz="1600">
                <a:latin typeface="Times" pitchFamily="2" charset="0"/>
              </a:rPr>
              <a:t>	c.  Learning a new task is </a:t>
            </a:r>
            <a:r>
              <a:rPr lang="en-US" altLang="en-US" sz="1600" i="1">
                <a:latin typeface="Times" pitchFamily="2" charset="0"/>
              </a:rPr>
              <a:t>discovery through action</a:t>
            </a:r>
            <a:r>
              <a:rPr lang="en-US" altLang="en-US" sz="1600">
                <a:latin typeface="Times" pitchFamily="2" charset="0"/>
              </a:rPr>
              <a:t>– this requires child to modify their 	current action patterns</a:t>
            </a:r>
          </a:p>
          <a:p>
            <a:pPr>
              <a:spcBef>
                <a:spcPct val="50000"/>
              </a:spcBef>
              <a:buSzTx/>
              <a:buFontTx/>
              <a:buNone/>
            </a:pPr>
            <a:r>
              <a:rPr lang="en-US" altLang="en-US" sz="1600">
                <a:latin typeface="Times" pitchFamily="2" charset="0"/>
              </a:rPr>
              <a:t>		d.  If child spontaneously (or through guidance of others) gets </a:t>
            </a:r>
            <a:r>
              <a:rPr lang="ja-JP" altLang="en-US" sz="1600">
                <a:latin typeface="Times" pitchFamily="2" charset="0"/>
              </a:rPr>
              <a:t>“</a:t>
            </a:r>
            <a:r>
              <a:rPr lang="en-US" altLang="ja-JP" sz="1600">
                <a:latin typeface="Times" pitchFamily="2" charset="0"/>
              </a:rPr>
              <a:t>into the 			ballpark</a:t>
            </a:r>
            <a:r>
              <a:rPr lang="ja-JP" altLang="en-US" sz="1600">
                <a:latin typeface="Times" pitchFamily="2" charset="0"/>
              </a:rPr>
              <a:t>”</a:t>
            </a:r>
            <a:r>
              <a:rPr lang="en-US" altLang="ja-JP" sz="1600">
                <a:latin typeface="Times" pitchFamily="2" charset="0"/>
              </a:rPr>
              <a:t> of a particular set of affordances (e.g., bouncing up and down 			with minimal energy inputs), his/her actions will be </a:t>
            </a:r>
            <a:r>
              <a:rPr lang="en-US" altLang="ja-JP" sz="1600" i="1">
                <a:latin typeface="Times" pitchFamily="2" charset="0"/>
              </a:rPr>
              <a:t>attracted</a:t>
            </a:r>
            <a:r>
              <a:rPr lang="en-US" altLang="ja-JP" sz="1600">
                <a:latin typeface="Times" pitchFamily="2" charset="0"/>
              </a:rPr>
              <a:t> to this 			 configuration (what a physicist would call the </a:t>
            </a:r>
            <a:r>
              <a:rPr lang="ja-JP" altLang="en-US" sz="1600">
                <a:latin typeface="Times" pitchFamily="2" charset="0"/>
              </a:rPr>
              <a:t>“</a:t>
            </a:r>
            <a:r>
              <a:rPr lang="en-US" altLang="ja-JP" sz="1600">
                <a:latin typeface="Times" pitchFamily="2" charset="0"/>
              </a:rPr>
              <a:t>resonant  frequency of a 			forced mass spring</a:t>
            </a:r>
            <a:r>
              <a:rPr lang="ja-JP" altLang="en-US" sz="1600">
                <a:latin typeface="Times" pitchFamily="2" charset="0"/>
              </a:rPr>
              <a:t>”</a:t>
            </a:r>
            <a:r>
              <a:rPr lang="en-US" altLang="ja-JP" sz="1600">
                <a:latin typeface="Times" pitchFamily="2" charset="0"/>
              </a:rPr>
              <a:t>).  </a:t>
            </a:r>
          </a:p>
          <a:p>
            <a:pPr>
              <a:spcBef>
                <a:spcPct val="50000"/>
              </a:spcBef>
              <a:buSzTx/>
              <a:buFontTx/>
              <a:buNone/>
            </a:pPr>
            <a:r>
              <a:rPr lang="en-US" altLang="ja-JP" sz="1600">
                <a:latin typeface="Times" pitchFamily="2" charset="0"/>
              </a:rPr>
              <a:t>		The whole system of dynamics that involves the child, the jumper, etc., </a:t>
            </a:r>
            <a:r>
              <a:rPr lang="en-US" altLang="ja-JP" sz="1600" i="1">
                <a:latin typeface="Times" pitchFamily="2" charset="0"/>
              </a:rPr>
              <a:t>seeks 			and finds </a:t>
            </a:r>
            <a:r>
              <a:rPr lang="en-US" altLang="ja-JP" sz="1600">
                <a:latin typeface="Times" pitchFamily="2" charset="0"/>
              </a:rPr>
              <a:t>the </a:t>
            </a:r>
            <a:r>
              <a:rPr lang="ja-JP" altLang="en-US" sz="1600">
                <a:latin typeface="Times" pitchFamily="2" charset="0"/>
              </a:rPr>
              <a:t>“</a:t>
            </a:r>
            <a:r>
              <a:rPr lang="en-US" altLang="ja-JP" sz="1600">
                <a:latin typeface="Times" pitchFamily="2" charset="0"/>
              </a:rPr>
              <a:t>most bounce for the ounce.</a:t>
            </a:r>
            <a:r>
              <a:rPr lang="ja-JP" altLang="en-US" sz="1600">
                <a:latin typeface="Times" pitchFamily="2" charset="0"/>
              </a:rPr>
              <a:t>”</a:t>
            </a:r>
            <a:endParaRPr lang="en-US" altLang="ja-JP" sz="1600">
              <a:latin typeface="Times" pitchFamily="2" charset="0"/>
            </a:endParaRPr>
          </a:p>
          <a:p>
            <a:pPr>
              <a:spcBef>
                <a:spcPct val="50000"/>
              </a:spcBef>
              <a:buSzTx/>
              <a:buFontTx/>
              <a:buNone/>
            </a:pPr>
            <a:r>
              <a:rPr lang="en-US" altLang="en-US" sz="1600">
                <a:latin typeface="Times" pitchFamily="2" charset="0"/>
              </a:rPr>
              <a:t>			</a:t>
            </a:r>
          </a:p>
        </p:txBody>
      </p:sp>
      <p:pic>
        <p:nvPicPr>
          <p:cNvPr id="53251" name="Picture 3" descr="jolly">
            <a:extLst>
              <a:ext uri="{FF2B5EF4-FFF2-40B4-BE49-F238E27FC236}">
                <a16:creationId xmlns:a16="http://schemas.microsoft.com/office/drawing/2014/main" id="{4B719317-896D-3441-B009-2B79FBD8FC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514600"/>
            <a:ext cx="20574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B922903F-8AB4-9946-8D16-FA4FB21D12AD}"/>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05CAFF7A-F8C2-F342-BEA3-366894DCFBB5}" type="slidenum">
              <a:rPr lang="en-US" altLang="en-US" sz="1400" smtClean="0"/>
              <a:pPr>
                <a:spcBef>
                  <a:spcPct val="0"/>
                </a:spcBef>
                <a:buSzTx/>
                <a:buFontTx/>
                <a:buNone/>
                <a:defRPr/>
              </a:pPr>
              <a:t>34</a:t>
            </a:fld>
            <a:endParaRPr lang="en-US" altLang="en-US" sz="1400"/>
          </a:p>
        </p:txBody>
      </p:sp>
      <p:sp>
        <p:nvSpPr>
          <p:cNvPr id="54274" name="Text Box 2">
            <a:extLst>
              <a:ext uri="{FF2B5EF4-FFF2-40B4-BE49-F238E27FC236}">
                <a16:creationId xmlns:a16="http://schemas.microsoft.com/office/drawing/2014/main" id="{B083D4B7-CB21-B841-8A23-B6E0FEA9FBCC}"/>
              </a:ext>
            </a:extLst>
          </p:cNvPr>
          <p:cNvSpPr txBox="1">
            <a:spLocks noChangeArrowheads="1"/>
          </p:cNvSpPr>
          <p:nvPr/>
        </p:nvSpPr>
        <p:spPr bwMode="auto">
          <a:xfrm>
            <a:off x="533400" y="304800"/>
            <a:ext cx="80010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1800">
                <a:latin typeface="Times" pitchFamily="2" charset="0"/>
              </a:rPr>
              <a:t>Example 4</a:t>
            </a:r>
          </a:p>
          <a:p>
            <a:pPr>
              <a:spcBef>
                <a:spcPct val="50000"/>
              </a:spcBef>
              <a:buSzTx/>
              <a:buFontTx/>
              <a:buNone/>
            </a:pPr>
            <a:r>
              <a:rPr lang="en-US" altLang="en-US" sz="1800">
                <a:latin typeface="Times" pitchFamily="2" charset="0"/>
              </a:rPr>
              <a:t>Finding the action in a jolly jumper (Goldfield, Kay, &amp; Warren)</a:t>
            </a:r>
          </a:p>
          <a:p>
            <a:pPr>
              <a:spcBef>
                <a:spcPct val="50000"/>
              </a:spcBef>
              <a:buSzTx/>
              <a:buFontTx/>
              <a:buNone/>
            </a:pPr>
            <a:r>
              <a:rPr lang="en-US" altLang="en-US" sz="1800">
                <a:latin typeface="Times" pitchFamily="2" charset="0"/>
              </a:rPr>
              <a:t>	</a:t>
            </a:r>
          </a:p>
          <a:p>
            <a:pPr>
              <a:spcBef>
                <a:spcPct val="50000"/>
              </a:spcBef>
              <a:buSzTx/>
              <a:buFontTx/>
              <a:buNone/>
            </a:pPr>
            <a:endParaRPr lang="en-US" altLang="en-US" sz="1800">
              <a:latin typeface="Times" pitchFamily="2" charset="0"/>
            </a:endParaRPr>
          </a:p>
          <a:p>
            <a:pPr>
              <a:spcBef>
                <a:spcPct val="50000"/>
              </a:spcBef>
              <a:buSzTx/>
              <a:buFontTx/>
              <a:buNone/>
            </a:pPr>
            <a:endParaRPr lang="en-US" altLang="en-US" sz="1800">
              <a:latin typeface="Times" pitchFamily="2" charset="0"/>
            </a:endParaRPr>
          </a:p>
          <a:p>
            <a:pPr>
              <a:spcBef>
                <a:spcPct val="50000"/>
              </a:spcBef>
              <a:buSzTx/>
              <a:buFontTx/>
              <a:buNone/>
            </a:pPr>
            <a:r>
              <a:rPr lang="en-US" altLang="en-US" sz="1800">
                <a:latin typeface="Times" pitchFamily="2" charset="0"/>
              </a:rPr>
              <a:t>			e.  What is the motivation?  </a:t>
            </a:r>
          </a:p>
          <a:p>
            <a:pPr>
              <a:spcBef>
                <a:spcPct val="50000"/>
              </a:spcBef>
              <a:buSzTx/>
              <a:buFontTx/>
              <a:buNone/>
            </a:pPr>
            <a:r>
              <a:rPr lang="en-US" altLang="en-US" sz="1800">
                <a:latin typeface="Times" pitchFamily="2" charset="0"/>
              </a:rPr>
              <a:t>			</a:t>
            </a:r>
            <a:r>
              <a:rPr lang="en-US" altLang="en-US" sz="1800" i="1">
                <a:latin typeface="Times" pitchFamily="2" charset="0"/>
              </a:rPr>
              <a:t>The task itself</a:t>
            </a:r>
            <a:r>
              <a:rPr lang="en-US" altLang="en-US" sz="1800">
                <a:latin typeface="Times" pitchFamily="2" charset="0"/>
              </a:rPr>
              <a:t>.  The child discovers how to tune their 			actions so that the affordances of the environment fit 			with their own abilities, so that that the </a:t>
            </a:r>
            <a:r>
              <a:rPr lang="ja-JP" altLang="en-US" sz="1800">
                <a:latin typeface="Times" pitchFamily="2" charset="0"/>
              </a:rPr>
              <a:t>“</a:t>
            </a:r>
            <a:r>
              <a:rPr lang="en-US" altLang="ja-JP" sz="1800">
                <a:latin typeface="Times" pitchFamily="2" charset="0"/>
              </a:rPr>
              <a:t>joy of 				play</a:t>
            </a:r>
            <a:r>
              <a:rPr lang="ja-JP" altLang="en-US" sz="1800">
                <a:latin typeface="Times" pitchFamily="2" charset="0"/>
              </a:rPr>
              <a:t>”</a:t>
            </a:r>
            <a:r>
              <a:rPr lang="en-US" altLang="ja-JP" sz="1800">
                <a:latin typeface="Times" pitchFamily="2" charset="0"/>
              </a:rPr>
              <a:t> can be realized.</a:t>
            </a:r>
            <a:endParaRPr lang="en-US" altLang="en-US" sz="1800">
              <a:latin typeface="Times" pitchFamily="2" charset="0"/>
            </a:endParaRPr>
          </a:p>
        </p:txBody>
      </p:sp>
      <p:pic>
        <p:nvPicPr>
          <p:cNvPr id="54275" name="Picture 3" descr="jolly">
            <a:extLst>
              <a:ext uri="{FF2B5EF4-FFF2-40B4-BE49-F238E27FC236}">
                <a16:creationId xmlns:a16="http://schemas.microsoft.com/office/drawing/2014/main" id="{D330A678-BFD6-A140-86EF-D063CF0C27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0"/>
            <a:ext cx="20574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239B820-C871-F041-9F17-A59848A8B9EC}"/>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86BB3792-F420-7346-A770-F73A92E45BCE}" type="slidenum">
              <a:rPr lang="en-US" altLang="en-US" sz="1400" smtClean="0"/>
              <a:pPr>
                <a:spcBef>
                  <a:spcPct val="0"/>
                </a:spcBef>
                <a:buSzTx/>
                <a:buFontTx/>
                <a:buNone/>
                <a:defRPr/>
              </a:pPr>
              <a:t>35</a:t>
            </a:fld>
            <a:endParaRPr lang="en-US" altLang="en-US" sz="1400"/>
          </a:p>
        </p:txBody>
      </p:sp>
      <p:sp>
        <p:nvSpPr>
          <p:cNvPr id="55298" name="Text Box 2">
            <a:extLst>
              <a:ext uri="{FF2B5EF4-FFF2-40B4-BE49-F238E27FC236}">
                <a16:creationId xmlns:a16="http://schemas.microsoft.com/office/drawing/2014/main" id="{9C713B27-5567-DC4F-8305-B11ECD52C657}"/>
              </a:ext>
            </a:extLst>
          </p:cNvPr>
          <p:cNvSpPr txBox="1">
            <a:spLocks noChangeArrowheads="1"/>
          </p:cNvSpPr>
          <p:nvPr/>
        </p:nvSpPr>
        <p:spPr bwMode="auto">
          <a:xfrm>
            <a:off x="304800" y="152400"/>
            <a:ext cx="86106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000">
                <a:latin typeface="Times" pitchFamily="2" charset="0"/>
              </a:rPr>
              <a:t>Example 5  </a:t>
            </a:r>
          </a:p>
          <a:p>
            <a:pPr>
              <a:spcBef>
                <a:spcPct val="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WALKING – What is it?  Where is it? </a:t>
            </a: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Actions change the positions and postures of the animal </a:t>
            </a:r>
          </a:p>
          <a:p>
            <a:pPr>
              <a:spcBef>
                <a:spcPct val="0"/>
              </a:spcBef>
              <a:buSzTx/>
              <a:buFontTx/>
              <a:buNone/>
            </a:pPr>
            <a:r>
              <a:rPr lang="en-US" altLang="en-US" sz="2000">
                <a:latin typeface="Times" pitchFamily="2" charset="0"/>
              </a:rPr>
              <a:t>and often change the relation between the animal and the environment</a:t>
            </a: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				Esther Thelen – developmental psychologist</a:t>
            </a:r>
          </a:p>
        </p:txBody>
      </p:sp>
      <p:pic>
        <p:nvPicPr>
          <p:cNvPr id="55299" name="Picture 1">
            <a:extLst>
              <a:ext uri="{FF2B5EF4-FFF2-40B4-BE49-F238E27FC236}">
                <a16:creationId xmlns:a16="http://schemas.microsoft.com/office/drawing/2014/main" id="{3DD1E2D9-F6CC-DC49-A475-BAD10B5340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6775" y="4572000"/>
            <a:ext cx="1749425"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1">
            <a:extLst>
              <a:ext uri="{FF2B5EF4-FFF2-40B4-BE49-F238E27FC236}">
                <a16:creationId xmlns:a16="http://schemas.microsoft.com/office/drawing/2014/main" id="{1407AB67-BFF0-2843-8183-B7D8C0C63B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3528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925913F-A0BA-1442-A086-61662561BB9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1AAADBDB-AD2B-E841-BE1A-AB3ED1F3899E}" type="slidenum">
              <a:rPr lang="en-US" altLang="en-US" sz="1400" smtClean="0"/>
              <a:pPr>
                <a:spcBef>
                  <a:spcPct val="0"/>
                </a:spcBef>
                <a:buSzTx/>
                <a:buFontTx/>
                <a:buNone/>
                <a:defRPr/>
              </a:pPr>
              <a:t>36</a:t>
            </a:fld>
            <a:endParaRPr lang="en-US" altLang="en-US" sz="1400"/>
          </a:p>
        </p:txBody>
      </p:sp>
      <p:sp>
        <p:nvSpPr>
          <p:cNvPr id="56322" name="Text Box 2">
            <a:extLst>
              <a:ext uri="{FF2B5EF4-FFF2-40B4-BE49-F238E27FC236}">
                <a16:creationId xmlns:a16="http://schemas.microsoft.com/office/drawing/2014/main" id="{2F630F4D-70E9-204A-A94B-22762C1F9B54}"/>
              </a:ext>
            </a:extLst>
          </p:cNvPr>
          <p:cNvSpPr txBox="1">
            <a:spLocks noChangeArrowheads="1"/>
          </p:cNvSpPr>
          <p:nvPr/>
        </p:nvSpPr>
        <p:spPr bwMode="auto">
          <a:xfrm>
            <a:off x="304800" y="152400"/>
            <a:ext cx="822960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pPr>
            <a:r>
              <a:rPr lang="en-US" altLang="en-US" sz="2000" dirty="0">
                <a:latin typeface="Times" pitchFamily="2" charset="0"/>
              </a:rPr>
              <a:t>Example 5</a:t>
            </a:r>
          </a:p>
          <a:p>
            <a:pPr>
              <a:spcBef>
                <a:spcPct val="0"/>
              </a:spcBef>
              <a:buSzTx/>
              <a:buFontTx/>
              <a:buNone/>
            </a:pPr>
            <a:endParaRPr lang="en-US" altLang="en-US" sz="2000" dirty="0">
              <a:latin typeface="Times" pitchFamily="2" charset="0"/>
            </a:endParaRPr>
          </a:p>
          <a:p>
            <a:pPr>
              <a:spcBef>
                <a:spcPct val="0"/>
              </a:spcBef>
              <a:buSzTx/>
              <a:buFontTx/>
              <a:buNone/>
            </a:pPr>
            <a:r>
              <a:rPr lang="en-US" altLang="en-US" sz="2000" dirty="0">
                <a:latin typeface="Times" pitchFamily="2" charset="0"/>
              </a:rPr>
              <a:t>WALKING – What is it?  Where is it? </a:t>
            </a:r>
          </a:p>
          <a:p>
            <a:pPr>
              <a:spcBef>
                <a:spcPct val="0"/>
              </a:spcBef>
              <a:buSzTx/>
              <a:buFontTx/>
              <a:buNone/>
            </a:pPr>
            <a:endParaRPr lang="en-US" altLang="en-US" sz="2000" dirty="0">
              <a:latin typeface="Times" pitchFamily="2" charset="0"/>
            </a:endParaRPr>
          </a:p>
          <a:p>
            <a:pPr>
              <a:spcBef>
                <a:spcPct val="0"/>
              </a:spcBef>
              <a:buSzTx/>
              <a:buFontTx/>
              <a:buNone/>
            </a:pPr>
            <a:endParaRPr lang="en-US" altLang="en-US" sz="2000" dirty="0">
              <a:latin typeface="Times" pitchFamily="2" charset="0"/>
            </a:endParaRPr>
          </a:p>
          <a:p>
            <a:pPr>
              <a:spcBef>
                <a:spcPct val="0"/>
              </a:spcBef>
              <a:buSzTx/>
              <a:buFontTx/>
              <a:buNone/>
            </a:pPr>
            <a:r>
              <a:rPr lang="en-US" altLang="en-US" sz="2000" dirty="0">
                <a:latin typeface="Times" pitchFamily="2" charset="0"/>
              </a:rPr>
              <a:t>Actions change the positions and postures of the animal </a:t>
            </a:r>
          </a:p>
          <a:p>
            <a:pPr>
              <a:spcBef>
                <a:spcPct val="0"/>
              </a:spcBef>
              <a:buSzTx/>
              <a:buFontTx/>
              <a:buNone/>
            </a:pPr>
            <a:r>
              <a:rPr lang="en-US" altLang="en-US" sz="2000" dirty="0">
                <a:latin typeface="Times" pitchFamily="2" charset="0"/>
              </a:rPr>
              <a:t>and often change the relation between the animal and the environment</a:t>
            </a:r>
          </a:p>
          <a:p>
            <a:pPr>
              <a:spcBef>
                <a:spcPct val="0"/>
              </a:spcBef>
              <a:buSzTx/>
              <a:buFontTx/>
              <a:buNone/>
            </a:pPr>
            <a:endParaRPr lang="en-US" altLang="en-US" sz="2000" dirty="0">
              <a:latin typeface="Times" pitchFamily="2" charset="0"/>
            </a:endParaRPr>
          </a:p>
          <a:p>
            <a:pPr>
              <a:spcBef>
                <a:spcPct val="0"/>
              </a:spcBef>
              <a:buSzTx/>
              <a:buFontTx/>
              <a:buNone/>
            </a:pPr>
            <a:endParaRPr lang="en-US" altLang="en-US" sz="2000" dirty="0">
              <a:latin typeface="Times" pitchFamily="2" charset="0"/>
            </a:endParaRPr>
          </a:p>
          <a:p>
            <a:pPr>
              <a:spcBef>
                <a:spcPct val="0"/>
              </a:spcBef>
              <a:buSzTx/>
              <a:buFontTx/>
              <a:buNone/>
            </a:pPr>
            <a:r>
              <a:rPr lang="en-US" altLang="en-US" sz="2000" dirty="0">
                <a:latin typeface="Times" pitchFamily="2" charset="0"/>
              </a:rPr>
              <a:t>ACTIONS:  They are </a:t>
            </a:r>
            <a:r>
              <a:rPr lang="en-US" altLang="en-US" sz="2000" i="1" dirty="0">
                <a:latin typeface="Times" pitchFamily="2" charset="0"/>
              </a:rPr>
              <a:t>in the environment</a:t>
            </a:r>
            <a:r>
              <a:rPr lang="en-US" altLang="en-US" sz="2000" dirty="0">
                <a:latin typeface="Times" pitchFamily="2" charset="0"/>
              </a:rPr>
              <a:t> as much as in the animal.  Animals and their nervous systems are always active.   </a:t>
            </a:r>
          </a:p>
          <a:p>
            <a:pPr>
              <a:spcBef>
                <a:spcPct val="0"/>
              </a:spcBef>
              <a:buSzTx/>
              <a:buFontTx/>
              <a:buNone/>
            </a:pPr>
            <a:endParaRPr lang="en-US" altLang="en-US" sz="2000" i="1" dirty="0">
              <a:latin typeface="Times" pitchFamily="2" charset="0"/>
            </a:endParaRPr>
          </a:p>
          <a:p>
            <a:pPr>
              <a:spcBef>
                <a:spcPct val="0"/>
              </a:spcBef>
              <a:buSzTx/>
              <a:buFontTx/>
              <a:buNone/>
            </a:pPr>
            <a:r>
              <a:rPr lang="en-US" altLang="en-US" sz="2000" i="1" dirty="0">
                <a:latin typeface="Times" pitchFamily="2" charset="0"/>
              </a:rPr>
              <a:t>	Normal </a:t>
            </a:r>
            <a:r>
              <a:rPr lang="en-US" altLang="en-US" sz="2000" dirty="0">
                <a:latin typeface="Times" pitchFamily="2" charset="0"/>
              </a:rPr>
              <a:t>organism is in a dynamical state of </a:t>
            </a:r>
            <a:r>
              <a:rPr lang="en-US" altLang="en-US" sz="2000" i="1" dirty="0">
                <a:latin typeface="Times" pitchFamily="2" charset="0"/>
              </a:rPr>
              <a:t>disequilibrium</a:t>
            </a:r>
            <a:r>
              <a:rPr lang="en-US" altLang="en-US" sz="2000" dirty="0">
                <a:latin typeface="Times" pitchFamily="2" charset="0"/>
              </a:rPr>
              <a:t>.     </a:t>
            </a:r>
          </a:p>
          <a:p>
            <a:pPr>
              <a:spcBef>
                <a:spcPct val="0"/>
              </a:spcBef>
              <a:buSzTx/>
              <a:buFontTx/>
              <a:buNone/>
            </a:pPr>
            <a:r>
              <a:rPr lang="en-US" altLang="en-US" sz="2000" dirty="0">
                <a:latin typeface="Times" pitchFamily="2" charset="0"/>
              </a:rPr>
              <a:t>		</a:t>
            </a:r>
          </a:p>
          <a:p>
            <a:pPr>
              <a:spcBef>
                <a:spcPct val="0"/>
              </a:spcBef>
              <a:buSzTx/>
              <a:buFontTx/>
              <a:buNone/>
            </a:pPr>
            <a:r>
              <a:rPr lang="en-US" altLang="en-US" sz="2000" dirty="0">
                <a:latin typeface="Times" pitchFamily="2" charset="0"/>
              </a:rPr>
              <a:t>				</a:t>
            </a:r>
          </a:p>
          <a:p>
            <a:pPr>
              <a:spcBef>
                <a:spcPct val="0"/>
              </a:spcBef>
              <a:buSzTx/>
              <a:buFontTx/>
              <a:buNone/>
            </a:pPr>
            <a:endParaRPr lang="en-US" altLang="en-US" sz="2000" dirty="0">
              <a:latin typeface="Times" pitchFamily="2" charset="0"/>
            </a:endParaRPr>
          </a:p>
          <a:p>
            <a:pPr>
              <a:spcBef>
                <a:spcPct val="0"/>
              </a:spcBef>
              <a:buSzTx/>
              <a:buFontTx/>
              <a:buNone/>
            </a:pPr>
            <a:r>
              <a:rPr lang="en-US" altLang="en-US" sz="2000" i="1" dirty="0">
                <a:latin typeface="Times" pitchFamily="2" charset="0"/>
              </a:rPr>
              <a:t>Where is walking?   How does it develop? </a:t>
            </a:r>
          </a:p>
          <a:p>
            <a:pPr>
              <a:spcBef>
                <a:spcPct val="0"/>
              </a:spcBef>
              <a:buSzTx/>
              <a:buFontTx/>
              <a:buNone/>
            </a:pPr>
            <a:endParaRPr lang="en-US" altLang="en-US" sz="2000" dirty="0">
              <a:latin typeface="Times" pitchFamily="2" charset="0"/>
            </a:endParaRPr>
          </a:p>
          <a:p>
            <a:pPr>
              <a:spcBef>
                <a:spcPct val="0"/>
              </a:spcBef>
              <a:buSzTx/>
              <a:buFontTx/>
              <a:buNone/>
            </a:pPr>
            <a:endParaRPr lang="en-US" altLang="en-US" sz="2000" dirty="0">
              <a:latin typeface="Times" pitchFamily="2" charset="0"/>
            </a:endParaRPr>
          </a:p>
          <a:p>
            <a:pPr>
              <a:spcBef>
                <a:spcPct val="0"/>
              </a:spcBef>
              <a:buSzTx/>
              <a:buFontTx/>
              <a:buNone/>
            </a:pPr>
            <a:r>
              <a:rPr lang="en-US" altLang="en-US" sz="2000" dirty="0">
                <a:latin typeface="Times" pitchFamily="2" charset="0"/>
              </a:rPr>
              <a:t>					 Esther </a:t>
            </a:r>
            <a:r>
              <a:rPr lang="en-US" altLang="en-US" sz="2000" dirty="0" err="1">
                <a:latin typeface="Times" pitchFamily="2" charset="0"/>
              </a:rPr>
              <a:t>Thelen</a:t>
            </a:r>
            <a:endParaRPr lang="en-US" altLang="en-US" sz="2000" dirty="0">
              <a:latin typeface="Times" pitchFamily="2" charset="0"/>
            </a:endParaRPr>
          </a:p>
        </p:txBody>
      </p:sp>
      <p:pic>
        <p:nvPicPr>
          <p:cNvPr id="56323" name="Picture 1">
            <a:extLst>
              <a:ext uri="{FF2B5EF4-FFF2-40B4-BE49-F238E27FC236}">
                <a16:creationId xmlns:a16="http://schemas.microsoft.com/office/drawing/2014/main" id="{E58D04B3-5280-0742-896D-A2DB092E12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30987" y="4459019"/>
            <a:ext cx="1749425"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6621B4F-B1A4-8844-9E26-8C53B4CF98D2}"/>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60EAF0AD-A3B5-0F45-B2B0-97A2904BB0D5}" type="slidenum">
              <a:rPr lang="en-US" altLang="en-US" sz="1400" smtClean="0"/>
              <a:pPr>
                <a:spcBef>
                  <a:spcPct val="0"/>
                </a:spcBef>
                <a:buSzTx/>
                <a:buFontTx/>
                <a:buNone/>
                <a:defRPr/>
              </a:pPr>
              <a:t>37</a:t>
            </a:fld>
            <a:endParaRPr lang="en-US" altLang="en-US" sz="1400"/>
          </a:p>
        </p:txBody>
      </p:sp>
      <p:sp>
        <p:nvSpPr>
          <p:cNvPr id="57346" name="Text Box 2">
            <a:extLst>
              <a:ext uri="{FF2B5EF4-FFF2-40B4-BE49-F238E27FC236}">
                <a16:creationId xmlns:a16="http://schemas.microsoft.com/office/drawing/2014/main" id="{250CCB76-9C6C-E848-A63B-E9E3484B9750}"/>
              </a:ext>
            </a:extLst>
          </p:cNvPr>
          <p:cNvSpPr txBox="1">
            <a:spLocks noChangeArrowheads="1"/>
          </p:cNvSpPr>
          <p:nvPr/>
        </p:nvSpPr>
        <p:spPr bwMode="auto">
          <a:xfrm>
            <a:off x="304800" y="381000"/>
            <a:ext cx="853440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i="1" dirty="0">
                <a:latin typeface="Times" pitchFamily="2" charset="0"/>
              </a:rPr>
              <a:t>Walking</a:t>
            </a:r>
          </a:p>
          <a:p>
            <a:pPr>
              <a:spcBef>
                <a:spcPct val="0"/>
              </a:spcBef>
              <a:buSzTx/>
              <a:buFontTx/>
              <a:buNone/>
            </a:pPr>
            <a:r>
              <a:rPr lang="en-US" altLang="en-US" sz="1600" dirty="0">
                <a:latin typeface="Times" pitchFamily="2" charset="0"/>
              </a:rPr>
              <a:t>  </a:t>
            </a:r>
          </a:p>
          <a:p>
            <a:pPr>
              <a:spcBef>
                <a:spcPct val="0"/>
              </a:spcBef>
              <a:buSzTx/>
              <a:buFontTx/>
              <a:buNone/>
            </a:pPr>
            <a:r>
              <a:rPr lang="en-US" altLang="en-US" sz="1600" dirty="0">
                <a:latin typeface="Times" pitchFamily="2" charset="0"/>
              </a:rPr>
              <a:t>  </a:t>
            </a:r>
            <a:r>
              <a:rPr lang="en-US" altLang="en-US" sz="1800" dirty="0">
                <a:latin typeface="Times" pitchFamily="2" charset="0"/>
              </a:rPr>
              <a:t>Newborns walk, but stop walking at 2 months, restart at 8</a:t>
            </a:r>
          </a:p>
          <a:p>
            <a:pPr>
              <a:spcBef>
                <a:spcPct val="0"/>
              </a:spcBef>
              <a:buSzTx/>
              <a:buFontTx/>
              <a:buNone/>
            </a:pPr>
            <a:r>
              <a:rPr lang="en-US" altLang="en-US" sz="1800" dirty="0">
                <a:latin typeface="Times" pitchFamily="2" charset="0"/>
              </a:rPr>
              <a:t>  months, and walk alone at 12 months (typically)</a:t>
            </a:r>
          </a:p>
          <a:p>
            <a:pPr>
              <a:spcBef>
                <a:spcPct val="0"/>
              </a:spcBef>
              <a:buSzTx/>
              <a:buFontTx/>
              <a:buNone/>
            </a:pPr>
            <a:endParaRPr lang="en-US" altLang="en-US" sz="1800" dirty="0">
              <a:latin typeface="Times" pitchFamily="2" charset="0"/>
            </a:endParaRPr>
          </a:p>
          <a:p>
            <a:pPr>
              <a:spcBef>
                <a:spcPct val="0"/>
              </a:spcBef>
              <a:buSzTx/>
              <a:buFontTx/>
              <a:buNone/>
            </a:pPr>
            <a:endParaRPr lang="en-US" altLang="en-US" sz="1800" dirty="0">
              <a:latin typeface="Times" pitchFamily="2" charset="0"/>
            </a:endParaRPr>
          </a:p>
          <a:p>
            <a:pPr>
              <a:spcBef>
                <a:spcPct val="0"/>
              </a:spcBef>
              <a:buSzTx/>
              <a:buFontTx/>
              <a:buNone/>
            </a:pPr>
            <a:r>
              <a:rPr lang="en-US" altLang="en-US" sz="1800" dirty="0">
                <a:latin typeface="Times" pitchFamily="2" charset="0"/>
              </a:rPr>
              <a:t>  Standard story--- </a:t>
            </a:r>
          </a:p>
          <a:p>
            <a:pPr>
              <a:spcBef>
                <a:spcPct val="0"/>
              </a:spcBef>
              <a:buSzTx/>
              <a:buFontTx/>
              <a:buNone/>
            </a:pPr>
            <a:r>
              <a:rPr lang="en-US" altLang="en-US" sz="1800" dirty="0">
                <a:latin typeface="Times" pitchFamily="2" charset="0"/>
              </a:rPr>
              <a:t>	 walking reflex, neural suppression, </a:t>
            </a:r>
          </a:p>
          <a:p>
            <a:pPr>
              <a:spcBef>
                <a:spcPct val="0"/>
              </a:spcBef>
              <a:buSzTx/>
              <a:buFontTx/>
              <a:buNone/>
            </a:pPr>
            <a:r>
              <a:rPr lang="en-US" altLang="en-US" sz="1800" dirty="0">
                <a:latin typeface="Times" pitchFamily="2" charset="0"/>
              </a:rPr>
              <a:t>		release from suppression--- </a:t>
            </a:r>
          </a:p>
          <a:p>
            <a:pPr>
              <a:spcBef>
                <a:spcPct val="0"/>
              </a:spcBef>
              <a:buSzTx/>
              <a:buFontTx/>
              <a:buNone/>
            </a:pPr>
            <a:endParaRPr lang="en-US" altLang="en-US" sz="1800" dirty="0">
              <a:latin typeface="Times" pitchFamily="2" charset="0"/>
            </a:endParaRPr>
          </a:p>
          <a:p>
            <a:pPr>
              <a:spcBef>
                <a:spcPct val="0"/>
              </a:spcBef>
              <a:buSzTx/>
              <a:buFontTx/>
              <a:buNone/>
            </a:pPr>
            <a:r>
              <a:rPr lang="en-US" altLang="en-US" sz="1800" dirty="0">
                <a:latin typeface="Times" pitchFamily="2" charset="0"/>
              </a:rPr>
              <a:t>	overall, a central maturational plan is in control</a:t>
            </a: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a:t>
            </a:r>
            <a:endParaRPr lang="en-US" altLang="en-US" sz="2000" dirty="0">
              <a:latin typeface="Times" pitchFamily="2" charset="0"/>
            </a:endParaRPr>
          </a:p>
        </p:txBody>
      </p:sp>
      <p:pic>
        <p:nvPicPr>
          <p:cNvPr id="57347" name="Picture 1">
            <a:extLst>
              <a:ext uri="{FF2B5EF4-FFF2-40B4-BE49-F238E27FC236}">
                <a16:creationId xmlns:a16="http://schemas.microsoft.com/office/drawing/2014/main" id="{B1926539-FE1B-504E-8C3F-56F803D178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343400"/>
            <a:ext cx="19732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1">
            <a:extLst>
              <a:ext uri="{FF2B5EF4-FFF2-40B4-BE49-F238E27FC236}">
                <a16:creationId xmlns:a16="http://schemas.microsoft.com/office/drawing/2014/main" id="{B9881411-5C2D-2B4B-85EC-40EBA51E0A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95988" y="381000"/>
            <a:ext cx="3019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B75C2F9-4C80-DA46-9203-A7EEA430C05D}"/>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FBDA4CBD-B3DA-A948-831E-427C5BBB07EE}" type="slidenum">
              <a:rPr lang="en-US" altLang="en-US" sz="1400" smtClean="0"/>
              <a:pPr>
                <a:spcBef>
                  <a:spcPct val="0"/>
                </a:spcBef>
                <a:buSzTx/>
                <a:buFontTx/>
                <a:buNone/>
                <a:defRPr/>
              </a:pPr>
              <a:t>38</a:t>
            </a:fld>
            <a:endParaRPr lang="en-US" altLang="en-US" sz="1400"/>
          </a:p>
        </p:txBody>
      </p:sp>
      <p:sp>
        <p:nvSpPr>
          <p:cNvPr id="58370" name="Text Box 2">
            <a:extLst>
              <a:ext uri="{FF2B5EF4-FFF2-40B4-BE49-F238E27FC236}">
                <a16:creationId xmlns:a16="http://schemas.microsoft.com/office/drawing/2014/main" id="{FDB74476-40CE-494C-870C-78A10F75C2EA}"/>
              </a:ext>
            </a:extLst>
          </p:cNvPr>
          <p:cNvSpPr txBox="1">
            <a:spLocks noChangeArrowheads="1"/>
          </p:cNvSpPr>
          <p:nvPr/>
        </p:nvSpPr>
        <p:spPr bwMode="auto">
          <a:xfrm>
            <a:off x="304800" y="152400"/>
            <a:ext cx="85344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i="1">
                <a:latin typeface="Times" pitchFamily="2" charset="0"/>
              </a:rPr>
              <a:t>Walking</a:t>
            </a:r>
          </a:p>
          <a:p>
            <a:pPr>
              <a:spcBef>
                <a:spcPct val="0"/>
              </a:spcBef>
              <a:buSzTx/>
              <a:buFontTx/>
              <a:buNone/>
            </a:pPr>
            <a:r>
              <a:rPr lang="en-US" altLang="en-US" sz="1600">
                <a:latin typeface="Times" pitchFamily="2" charset="0"/>
              </a:rPr>
              <a:t>  </a:t>
            </a:r>
          </a:p>
          <a:p>
            <a:pPr>
              <a:spcBef>
                <a:spcPct val="0"/>
              </a:spcBef>
              <a:buSzTx/>
              <a:buFontTx/>
              <a:buNone/>
            </a:pPr>
            <a:r>
              <a:rPr lang="en-US" altLang="en-US" sz="1600">
                <a:latin typeface="Times" pitchFamily="2" charset="0"/>
              </a:rPr>
              <a:t>  Newborns walk, but stop walking at 2 months, restart at 8</a:t>
            </a:r>
          </a:p>
          <a:p>
            <a:pPr>
              <a:spcBef>
                <a:spcPct val="0"/>
              </a:spcBef>
              <a:buSzTx/>
              <a:buFontTx/>
              <a:buNone/>
            </a:pPr>
            <a:r>
              <a:rPr lang="en-US" altLang="en-US" sz="1600">
                <a:latin typeface="Times" pitchFamily="2" charset="0"/>
              </a:rPr>
              <a:t>  months, and walk alone at 12 months</a:t>
            </a:r>
          </a:p>
          <a:p>
            <a:pPr>
              <a:spcBef>
                <a:spcPct val="0"/>
              </a:spcBef>
              <a:buSzTx/>
              <a:buFontTx/>
              <a:buNone/>
            </a:pPr>
            <a:endParaRPr lang="en-US" altLang="en-US" sz="1600">
              <a:latin typeface="Times" pitchFamily="2" charset="0"/>
            </a:endParaRPr>
          </a:p>
          <a:p>
            <a:pPr>
              <a:spcBef>
                <a:spcPct val="0"/>
              </a:spcBef>
              <a:buSzTx/>
              <a:buFontTx/>
              <a:buNone/>
            </a:pPr>
            <a:endParaRPr lang="en-US" altLang="en-US" sz="1600">
              <a:latin typeface="Times" pitchFamily="2" charset="0"/>
            </a:endParaRPr>
          </a:p>
          <a:p>
            <a:pPr>
              <a:spcBef>
                <a:spcPct val="0"/>
              </a:spcBef>
              <a:buSzTx/>
              <a:buFontTx/>
              <a:buNone/>
            </a:pPr>
            <a:r>
              <a:rPr lang="en-US" altLang="en-US" sz="1600">
                <a:latin typeface="Times" pitchFamily="2" charset="0"/>
              </a:rPr>
              <a:t>  Standard story---  walking reflex, neural suppression, </a:t>
            </a:r>
          </a:p>
          <a:p>
            <a:pPr>
              <a:spcBef>
                <a:spcPct val="0"/>
              </a:spcBef>
              <a:buSzTx/>
              <a:buFontTx/>
              <a:buNone/>
            </a:pPr>
            <a:r>
              <a:rPr lang="en-US" altLang="en-US" sz="1600">
                <a:latin typeface="Times" pitchFamily="2" charset="0"/>
              </a:rPr>
              <a:t>	release from suppression--- overall, a central </a:t>
            </a:r>
          </a:p>
          <a:p>
            <a:pPr>
              <a:spcBef>
                <a:spcPct val="0"/>
              </a:spcBef>
              <a:buSzTx/>
              <a:buFontTx/>
              <a:buNone/>
            </a:pPr>
            <a:r>
              <a:rPr lang="en-US" altLang="en-US" sz="1600">
                <a:latin typeface="Times" pitchFamily="2" charset="0"/>
              </a:rPr>
              <a:t>	maturational plan is in control</a:t>
            </a:r>
          </a:p>
          <a:p>
            <a:pPr>
              <a:spcBef>
                <a:spcPct val="0"/>
              </a:spcBef>
              <a:buSzTx/>
              <a:buFontTx/>
              <a:buNone/>
            </a:pPr>
            <a:endParaRPr lang="en-US" altLang="en-US" sz="1600">
              <a:latin typeface="Times" pitchFamily="2" charset="0"/>
            </a:endParaRPr>
          </a:p>
          <a:p>
            <a:pPr>
              <a:spcBef>
                <a:spcPct val="0"/>
              </a:spcBef>
              <a:buSzTx/>
              <a:buFontTx/>
              <a:buNone/>
            </a:pPr>
            <a:r>
              <a:rPr lang="en-US" altLang="en-US" sz="1600">
                <a:latin typeface="Times" pitchFamily="2" charset="0"/>
              </a:rPr>
              <a:t>   </a:t>
            </a:r>
          </a:p>
          <a:p>
            <a:pPr>
              <a:spcBef>
                <a:spcPct val="0"/>
              </a:spcBef>
              <a:buSzTx/>
              <a:buFontTx/>
              <a:buNone/>
            </a:pPr>
            <a:r>
              <a:rPr lang="en-US" altLang="en-US" sz="2000">
                <a:latin typeface="Times" pitchFamily="2" charset="0"/>
              </a:rPr>
              <a:t>Thelen’s account—</a:t>
            </a:r>
          </a:p>
          <a:p>
            <a:pPr>
              <a:spcBef>
                <a:spcPct val="0"/>
              </a:spcBef>
              <a:buSzTx/>
              <a:buFontTx/>
              <a:buNone/>
            </a:pPr>
            <a:r>
              <a:rPr lang="en-US" altLang="en-US" sz="2000">
                <a:latin typeface="Times" pitchFamily="2" charset="0"/>
              </a:rPr>
              <a:t>	walking is not in the brain (alone), but is a </a:t>
            </a:r>
          </a:p>
          <a:p>
            <a:pPr>
              <a:spcBef>
                <a:spcPct val="0"/>
              </a:spcBef>
              <a:buSzTx/>
              <a:buFontTx/>
              <a:buNone/>
            </a:pPr>
            <a:r>
              <a:rPr lang="en-US" altLang="en-US" sz="2000">
                <a:latin typeface="Times" pitchFamily="2" charset="0"/>
              </a:rPr>
              <a:t>	</a:t>
            </a:r>
            <a:r>
              <a:rPr lang="en-US" altLang="en-US" sz="2000" i="1">
                <a:latin typeface="Times" pitchFamily="2" charset="0"/>
              </a:rPr>
              <a:t>distributed </a:t>
            </a:r>
            <a:r>
              <a:rPr lang="en-US" altLang="en-US" sz="2000">
                <a:latin typeface="Times" pitchFamily="2" charset="0"/>
              </a:rPr>
              <a:t>set of structures and relations– </a:t>
            </a:r>
          </a:p>
          <a:p>
            <a:pPr>
              <a:spcBef>
                <a:spcPct val="0"/>
              </a:spcBef>
              <a:buSzTx/>
              <a:buFontTx/>
              <a:buNone/>
            </a:pPr>
            <a:r>
              <a:rPr lang="en-US" altLang="en-US" sz="2000">
                <a:latin typeface="Times" pitchFamily="2" charset="0"/>
              </a:rPr>
              <a:t>	postures, legs, media, surfaces, fields</a:t>
            </a:r>
          </a:p>
          <a:p>
            <a:pPr>
              <a:spcBef>
                <a:spcPct val="0"/>
              </a:spcBef>
              <a:buSzTx/>
              <a:buFontTx/>
              <a:buNone/>
            </a:pPr>
            <a:endParaRPr lang="en-US" altLang="en-US" sz="2000">
              <a:latin typeface="Times" pitchFamily="2" charset="0"/>
            </a:endParaRPr>
          </a:p>
          <a:p>
            <a:pPr>
              <a:spcBef>
                <a:spcPct val="0"/>
              </a:spcBef>
              <a:buSzTx/>
              <a:buFontTx/>
              <a:buNone/>
            </a:pPr>
            <a:endParaRPr lang="en-US" altLang="en-US" sz="2000">
              <a:latin typeface="Times" pitchFamily="2" charset="0"/>
            </a:endParaRPr>
          </a:p>
          <a:p>
            <a:pPr>
              <a:spcBef>
                <a:spcPct val="0"/>
              </a:spcBef>
              <a:buSzTx/>
              <a:buFontTx/>
              <a:buNone/>
            </a:pPr>
            <a:r>
              <a:rPr lang="en-US" altLang="en-US" sz="2000">
                <a:latin typeface="Times" pitchFamily="2" charset="0"/>
              </a:rPr>
              <a:t>				Her first hint:  Babies who gained weight the 				fastest were the first to stop walking</a:t>
            </a:r>
          </a:p>
        </p:txBody>
      </p:sp>
      <p:pic>
        <p:nvPicPr>
          <p:cNvPr id="58371" name="Picture 1">
            <a:extLst>
              <a:ext uri="{FF2B5EF4-FFF2-40B4-BE49-F238E27FC236}">
                <a16:creationId xmlns:a16="http://schemas.microsoft.com/office/drawing/2014/main" id="{31418880-CD5F-124E-B39E-F90842EC6B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4288" y="4876800"/>
            <a:ext cx="1527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1">
            <a:extLst>
              <a:ext uri="{FF2B5EF4-FFF2-40B4-BE49-F238E27FC236}">
                <a16:creationId xmlns:a16="http://schemas.microsoft.com/office/drawing/2014/main" id="{BF5AC81D-02AD-474E-B125-C99928688B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81000"/>
            <a:ext cx="30194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4F32BF04-E220-9940-838A-36063BA2DEC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79DCD9F5-CD3F-A94C-9766-2BDC16161C91}" type="slidenum">
              <a:rPr lang="en-US" altLang="en-US" sz="1400" smtClean="0"/>
              <a:pPr>
                <a:spcBef>
                  <a:spcPct val="0"/>
                </a:spcBef>
                <a:buSzTx/>
                <a:buFontTx/>
                <a:buNone/>
                <a:defRPr/>
              </a:pPr>
              <a:t>39</a:t>
            </a:fld>
            <a:endParaRPr lang="en-US" altLang="en-US" sz="1400"/>
          </a:p>
        </p:txBody>
      </p:sp>
      <p:sp>
        <p:nvSpPr>
          <p:cNvPr id="59394" name="Text Box 2">
            <a:extLst>
              <a:ext uri="{FF2B5EF4-FFF2-40B4-BE49-F238E27FC236}">
                <a16:creationId xmlns:a16="http://schemas.microsoft.com/office/drawing/2014/main" id="{F1FACF7E-5899-9A41-975B-98A27CE6B292}"/>
              </a:ext>
            </a:extLst>
          </p:cNvPr>
          <p:cNvSpPr txBox="1">
            <a:spLocks noChangeArrowheads="1"/>
          </p:cNvSpPr>
          <p:nvPr/>
        </p:nvSpPr>
        <p:spPr bwMode="auto">
          <a:xfrm>
            <a:off x="304800" y="152400"/>
            <a:ext cx="8534400"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i="1" dirty="0">
                <a:latin typeface="Times" pitchFamily="2" charset="0"/>
              </a:rPr>
              <a:t>Walking</a:t>
            </a:r>
          </a:p>
          <a:p>
            <a:pPr>
              <a:spcBef>
                <a:spcPct val="0"/>
              </a:spcBef>
              <a:buSzTx/>
              <a:buFontTx/>
              <a:buNone/>
            </a:pPr>
            <a:r>
              <a:rPr lang="en-US" altLang="en-US" sz="1600" dirty="0">
                <a:latin typeface="Times" pitchFamily="2" charset="0"/>
              </a:rPr>
              <a:t>  </a:t>
            </a: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r>
              <a:rPr lang="en-US" altLang="en-US" sz="1800" dirty="0">
                <a:latin typeface="Times" pitchFamily="2" charset="0"/>
              </a:rPr>
              <a:t>Stepping is not something someone </a:t>
            </a:r>
            <a:r>
              <a:rPr lang="en-US" altLang="en-US" sz="1800" i="1" dirty="0">
                <a:latin typeface="Times" pitchFamily="2" charset="0"/>
              </a:rPr>
              <a:t>has</a:t>
            </a:r>
          </a:p>
          <a:p>
            <a:pPr>
              <a:spcBef>
                <a:spcPct val="0"/>
              </a:spcBef>
              <a:buSzTx/>
              <a:buFontTx/>
              <a:buNone/>
            </a:pPr>
            <a:endParaRPr lang="en-US" altLang="en-US" sz="1600" i="1" dirty="0">
              <a:latin typeface="Times" pitchFamily="2" charset="0"/>
            </a:endParaRPr>
          </a:p>
          <a:p>
            <a:pPr>
              <a:spcBef>
                <a:spcPct val="0"/>
              </a:spcBef>
              <a:buSzTx/>
              <a:buFontTx/>
              <a:buNone/>
            </a:pPr>
            <a:r>
              <a:rPr lang="en-US" altLang="en-US" sz="1600" dirty="0">
                <a:latin typeface="Times" pitchFamily="2" charset="0"/>
              </a:rPr>
              <a:t>Rather--</a:t>
            </a:r>
          </a:p>
          <a:p>
            <a:pPr>
              <a:spcBef>
                <a:spcPct val="0"/>
              </a:spcBef>
              <a:buSzTx/>
              <a:buFontTx/>
              <a:buNone/>
            </a:pPr>
            <a:r>
              <a:rPr lang="en-US" altLang="en-US" sz="1800" i="1" dirty="0">
                <a:latin typeface="Times" pitchFamily="2" charset="0"/>
              </a:rPr>
              <a:t>Walking is an affordance of a particular ecosystem</a:t>
            </a:r>
          </a:p>
          <a:p>
            <a:pPr>
              <a:spcBef>
                <a:spcPct val="0"/>
              </a:spcBef>
              <a:buSzTx/>
              <a:buFontTx/>
              <a:buNone/>
            </a:pPr>
            <a:endParaRPr lang="en-US" altLang="en-US" sz="1800" dirty="0">
              <a:latin typeface="Times" pitchFamily="2" charset="0"/>
            </a:endParaRPr>
          </a:p>
          <a:p>
            <a:pPr>
              <a:spcBef>
                <a:spcPct val="0"/>
              </a:spcBef>
              <a:buSzTx/>
              <a:buFontTx/>
              <a:buNone/>
            </a:pPr>
            <a:endParaRPr lang="en-US" altLang="en-US" sz="1800" dirty="0">
              <a:latin typeface="Times" pitchFamily="2" charset="0"/>
            </a:endParaRPr>
          </a:p>
          <a:p>
            <a:pPr>
              <a:spcBef>
                <a:spcPct val="0"/>
              </a:spcBef>
              <a:buSzTx/>
              <a:buFontTx/>
              <a:buNone/>
            </a:pPr>
            <a:r>
              <a:rPr lang="en-US" altLang="en-US" sz="1800" dirty="0">
                <a:latin typeface="Times" pitchFamily="2" charset="0"/>
              </a:rPr>
              <a:t>	</a:t>
            </a:r>
            <a:r>
              <a:rPr lang="en-US" altLang="en-US" sz="1800" dirty="0" err="1">
                <a:latin typeface="Times" pitchFamily="2" charset="0"/>
              </a:rPr>
              <a:t>Thelen</a:t>
            </a:r>
            <a:r>
              <a:rPr lang="en-US" altLang="en-US" sz="1800" dirty="0">
                <a:latin typeface="Times" pitchFamily="2" charset="0"/>
              </a:rPr>
              <a:t> shows that non-walking babies can almost instantly become walking 	babies, and vice versa, with a  variety of experimental demonstrations</a:t>
            </a: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Change of posture:  Supine walking</a:t>
            </a: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Change in media:  Walking in water</a:t>
            </a: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Change in surface:  walking on treadmills (even two,					moving at different speeds)</a:t>
            </a: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Change in weight of limbs:  Adding weights to legs</a:t>
            </a: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a:t>
            </a:r>
            <a:endParaRPr lang="en-US" altLang="en-US" sz="2000" dirty="0">
              <a:latin typeface="Times" pitchFamily="2" charset="0"/>
            </a:endParaRPr>
          </a:p>
        </p:txBody>
      </p:sp>
      <p:pic>
        <p:nvPicPr>
          <p:cNvPr id="59395" name="Picture 1">
            <a:extLst>
              <a:ext uri="{FF2B5EF4-FFF2-40B4-BE49-F238E27FC236}">
                <a16:creationId xmlns:a16="http://schemas.microsoft.com/office/drawing/2014/main" id="{236D2C4A-7F26-FC40-A74B-28F75072CB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538" y="3921125"/>
            <a:ext cx="14986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1">
            <a:extLst>
              <a:ext uri="{FF2B5EF4-FFF2-40B4-BE49-F238E27FC236}">
                <a16:creationId xmlns:a16="http://schemas.microsoft.com/office/drawing/2014/main" id="{5B564724-2BBD-DD43-BF2B-49A32C985F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2860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44172594-DF3D-1041-A874-2E5EAB971C7A}"/>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9A7ADB91-67CD-8947-B521-4774359BEF0B}" type="slidenum">
              <a:rPr lang="en-US" altLang="en-US" sz="1400" smtClean="0"/>
              <a:pPr>
                <a:spcBef>
                  <a:spcPct val="0"/>
                </a:spcBef>
                <a:buSzTx/>
                <a:buFontTx/>
                <a:buNone/>
                <a:defRPr/>
              </a:pPr>
              <a:t>40</a:t>
            </a:fld>
            <a:endParaRPr lang="en-US" altLang="en-US" sz="1400"/>
          </a:p>
        </p:txBody>
      </p:sp>
      <p:sp>
        <p:nvSpPr>
          <p:cNvPr id="60418" name="Text Box 2">
            <a:extLst>
              <a:ext uri="{FF2B5EF4-FFF2-40B4-BE49-F238E27FC236}">
                <a16:creationId xmlns:a16="http://schemas.microsoft.com/office/drawing/2014/main" id="{7532D5F8-9F18-B644-A90E-4B3F51584891}"/>
              </a:ext>
            </a:extLst>
          </p:cNvPr>
          <p:cNvSpPr txBox="1">
            <a:spLocks noChangeArrowheads="1"/>
          </p:cNvSpPr>
          <p:nvPr/>
        </p:nvSpPr>
        <p:spPr bwMode="auto">
          <a:xfrm>
            <a:off x="304800" y="152400"/>
            <a:ext cx="85344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50000"/>
              </a:spcBef>
              <a:buSzTx/>
              <a:buFontTx/>
              <a:buNone/>
            </a:pPr>
            <a:r>
              <a:rPr lang="en-US" altLang="en-US" sz="2000" i="1" dirty="0">
                <a:latin typeface="Times" pitchFamily="2" charset="0"/>
              </a:rPr>
              <a:t>Walking</a:t>
            </a:r>
          </a:p>
          <a:p>
            <a:pPr>
              <a:spcBef>
                <a:spcPct val="0"/>
              </a:spcBef>
              <a:buSzTx/>
              <a:buFontTx/>
              <a:buNone/>
            </a:pPr>
            <a:r>
              <a:rPr lang="en-US" altLang="en-US" sz="1600" dirty="0">
                <a:latin typeface="Times" pitchFamily="2" charset="0"/>
              </a:rPr>
              <a:t>  </a:t>
            </a: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r>
              <a:rPr lang="en-US" altLang="en-US" sz="1800" i="1" dirty="0">
                <a:latin typeface="Times" pitchFamily="2" charset="0"/>
              </a:rPr>
              <a:t>Walking is an affordance of a particular ecosystem</a:t>
            </a:r>
            <a:r>
              <a:rPr lang="en-US" altLang="en-US" sz="1800" dirty="0">
                <a:latin typeface="Times" pitchFamily="2" charset="0"/>
              </a:rPr>
              <a:t>.  </a:t>
            </a:r>
          </a:p>
          <a:p>
            <a:pPr>
              <a:spcBef>
                <a:spcPct val="0"/>
              </a:spcBef>
              <a:buSzTx/>
              <a:buFontTx/>
              <a:buNone/>
            </a:pPr>
            <a:endParaRPr lang="en-US" altLang="en-US" sz="18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The developmental pattern is not the expression of an 					inner blueprint.  Rather it reflects a complex interplay of 				forces, structures, and dynamics.  </a:t>
            </a: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Walking is a </a:t>
            </a:r>
            <a:r>
              <a:rPr lang="en-US" altLang="en-US" sz="1600" i="1" dirty="0">
                <a:latin typeface="Times" pitchFamily="2" charset="0"/>
              </a:rPr>
              <a:t>cooperative activity among many partners</a:t>
            </a:r>
            <a:r>
              <a:rPr lang="en-US" altLang="en-US" sz="1600" dirty="0">
                <a:latin typeface="Times" pitchFamily="2" charset="0"/>
              </a:rPr>
              <a:t>.</a:t>
            </a:r>
          </a:p>
          <a:p>
            <a:pPr>
              <a:spcBef>
                <a:spcPct val="0"/>
              </a:spcBef>
              <a:buSzTx/>
              <a:buFontTx/>
              <a:buNone/>
            </a:pPr>
            <a:endParaRPr lang="en-US" altLang="en-US" sz="1600" dirty="0">
              <a:latin typeface="Times" pitchFamily="2" charset="0"/>
            </a:endParaRPr>
          </a:p>
          <a:p>
            <a:pPr>
              <a:spcBef>
                <a:spcPct val="0"/>
              </a:spcBef>
              <a:buSzTx/>
              <a:buFontTx/>
              <a:buNone/>
            </a:pPr>
            <a:endParaRPr lang="en-US" altLang="en-US" sz="1600" dirty="0">
              <a:latin typeface="Times" pitchFamily="2" charset="0"/>
            </a:endParaRPr>
          </a:p>
          <a:p>
            <a:pPr>
              <a:spcBef>
                <a:spcPct val="0"/>
              </a:spcBef>
              <a:buSzTx/>
              <a:buFontTx/>
              <a:buNone/>
            </a:pPr>
            <a:r>
              <a:rPr lang="en-US" altLang="en-US" sz="1600" dirty="0">
                <a:latin typeface="Times" pitchFamily="2" charset="0"/>
              </a:rPr>
              <a:t>				Other researchers have demonstrated “passive walking” 				robots.  Slight incline, slight nudge, and the right 					architecture and dynamics.  No brain, no motor, etc.</a:t>
            </a:r>
            <a:endParaRPr lang="en-US" altLang="en-US" sz="2000" dirty="0">
              <a:latin typeface="Times" pitchFamily="2" charset="0"/>
            </a:endParaRPr>
          </a:p>
        </p:txBody>
      </p:sp>
      <p:pic>
        <p:nvPicPr>
          <p:cNvPr id="60419" name="Picture 1">
            <a:extLst>
              <a:ext uri="{FF2B5EF4-FFF2-40B4-BE49-F238E27FC236}">
                <a16:creationId xmlns:a16="http://schemas.microsoft.com/office/drawing/2014/main" id="{B6B98335-6242-8D4D-8DA0-5B84537935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4288" y="4876800"/>
            <a:ext cx="1527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1">
            <a:extLst>
              <a:ext uri="{FF2B5EF4-FFF2-40B4-BE49-F238E27FC236}">
                <a16:creationId xmlns:a16="http://schemas.microsoft.com/office/drawing/2014/main" id="{545B82CE-C4BF-5740-8926-9A5DC28CC2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2860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7528A78-A835-E343-B394-FAD0BF339610}"/>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C14A785A-A9A9-354D-9D25-681E6FCE2836}" type="slidenum">
              <a:rPr lang="en-US" altLang="en-US" sz="1400" smtClean="0"/>
              <a:pPr>
                <a:spcBef>
                  <a:spcPct val="0"/>
                </a:spcBef>
                <a:buSzTx/>
                <a:buFontTx/>
                <a:buNone/>
                <a:defRPr/>
              </a:pPr>
              <a:t>41</a:t>
            </a:fld>
            <a:endParaRPr lang="en-US" altLang="en-US" sz="1400"/>
          </a:p>
        </p:txBody>
      </p:sp>
      <p:sp>
        <p:nvSpPr>
          <p:cNvPr id="63490" name="Text Box 2">
            <a:extLst>
              <a:ext uri="{FF2B5EF4-FFF2-40B4-BE49-F238E27FC236}">
                <a16:creationId xmlns:a16="http://schemas.microsoft.com/office/drawing/2014/main" id="{BF44A70F-70F6-2A4A-A281-242E067B5237}"/>
              </a:ext>
            </a:extLst>
          </p:cNvPr>
          <p:cNvSpPr txBox="1">
            <a:spLocks noChangeArrowheads="1"/>
          </p:cNvSpPr>
          <p:nvPr/>
        </p:nvSpPr>
        <p:spPr bwMode="auto">
          <a:xfrm>
            <a:off x="304800" y="152400"/>
            <a:ext cx="8229600" cy="2554288"/>
          </a:xfrm>
          <a:prstGeom prst="rect">
            <a:avLst/>
          </a:prstGeom>
          <a:noFill/>
          <a:ln>
            <a:noFill/>
          </a:ln>
          <a:extLst>
            <a:ext uri="{909E8E84-426E-40dd-AFC4-6F175D3DCCD1}"/>
            <a:ext uri="{91240B29-F687-4f45-9708-019B960494DF}"/>
          </a:extLst>
        </p:spPr>
        <p:txBody>
          <a:bodyPr>
            <a:spAutoFit/>
          </a:bodyPr>
          <a:lstStyle>
            <a:lvl1pPr marL="609600" indent="-6096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a:spcBef>
                <a:spcPts val="0"/>
              </a:spcBef>
              <a:defRPr/>
            </a:pPr>
            <a:r>
              <a:rPr lang="en-US" sz="1600" dirty="0">
                <a:latin typeface="Times" charset="0"/>
              </a:rPr>
              <a:t>Ecological Psychology</a:t>
            </a:r>
          </a:p>
          <a:p>
            <a:pPr marL="0" indent="0">
              <a:spcBef>
                <a:spcPts val="0"/>
              </a:spcBef>
              <a:defRPr/>
            </a:pPr>
            <a:endParaRPr lang="en-US" sz="1600" dirty="0">
              <a:latin typeface="Times" charset="0"/>
            </a:endParaRPr>
          </a:p>
          <a:p>
            <a:pPr marL="342900" indent="-342900">
              <a:spcBef>
                <a:spcPts val="0"/>
              </a:spcBef>
              <a:buFontTx/>
              <a:buAutoNum type="arabicPeriod"/>
              <a:defRPr/>
            </a:pPr>
            <a:r>
              <a:rPr lang="en-US" sz="1600" dirty="0">
                <a:latin typeface="Times" charset="0"/>
              </a:rPr>
              <a:t>Action and perception are basic.  Cognition and emotion would make no difference if there were not action and perception.</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Animals belong to their environment, and environments are for their inhabitants. Psychology studies </a:t>
            </a:r>
            <a:r>
              <a:rPr lang="en-US" sz="1600" i="1" dirty="0">
                <a:latin typeface="Times" charset="0"/>
              </a:rPr>
              <a:t>animal-environment integrity</a:t>
            </a:r>
            <a:r>
              <a:rPr lang="en-US" sz="1600" dirty="0">
                <a:latin typeface="Times" charset="0"/>
              </a:rPr>
              <a:t>, not isolated brains, bodies, or behavior.</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Agency (i.e., purposive, intelligent activity in search of meaning and value) is central to ecological psychology.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E59DCAFD-0929-FF48-B87B-40A3BEA24FC6}"/>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87EE6257-2BA4-2449-A71B-A546C59AFA3D}" type="slidenum">
              <a:rPr lang="en-US" altLang="en-US" sz="1400" smtClean="0"/>
              <a:pPr>
                <a:spcBef>
                  <a:spcPct val="0"/>
                </a:spcBef>
                <a:buSzTx/>
                <a:buFontTx/>
                <a:buNone/>
                <a:defRPr/>
              </a:pPr>
              <a:t>42</a:t>
            </a:fld>
            <a:endParaRPr lang="en-US" altLang="en-US" sz="1400"/>
          </a:p>
        </p:txBody>
      </p:sp>
      <p:sp>
        <p:nvSpPr>
          <p:cNvPr id="63490" name="Text Box 2">
            <a:extLst>
              <a:ext uri="{FF2B5EF4-FFF2-40B4-BE49-F238E27FC236}">
                <a16:creationId xmlns:a16="http://schemas.microsoft.com/office/drawing/2014/main" id="{A82E656F-9505-6948-BF89-25DF7C3FB5F8}"/>
              </a:ext>
            </a:extLst>
          </p:cNvPr>
          <p:cNvSpPr txBox="1">
            <a:spLocks noChangeArrowheads="1"/>
          </p:cNvSpPr>
          <p:nvPr/>
        </p:nvSpPr>
        <p:spPr bwMode="auto">
          <a:xfrm>
            <a:off x="304800" y="152400"/>
            <a:ext cx="8229600" cy="4032250"/>
          </a:xfrm>
          <a:prstGeom prst="rect">
            <a:avLst/>
          </a:prstGeom>
          <a:noFill/>
          <a:ln>
            <a:noFill/>
          </a:ln>
          <a:extLst>
            <a:ext uri="{909E8E84-426E-40dd-AFC4-6F175D3DCCD1}"/>
            <a:ext uri="{91240B29-F687-4f45-9708-019B960494DF}"/>
          </a:extLst>
        </p:spPr>
        <p:txBody>
          <a:bodyPr>
            <a:spAutoFit/>
          </a:bodyPr>
          <a:lstStyle>
            <a:lvl1pPr marL="609600" indent="-6096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a:spcBef>
                <a:spcPts val="0"/>
              </a:spcBef>
              <a:defRPr/>
            </a:pPr>
            <a:r>
              <a:rPr lang="en-US" sz="1600" dirty="0">
                <a:latin typeface="Times" charset="0"/>
              </a:rPr>
              <a:t>Ecological Psychology</a:t>
            </a:r>
          </a:p>
          <a:p>
            <a:pPr marL="0" indent="0">
              <a:spcBef>
                <a:spcPts val="0"/>
              </a:spcBef>
              <a:defRPr/>
            </a:pPr>
            <a:endParaRPr lang="en-US" sz="1600" dirty="0">
              <a:latin typeface="Times" charset="0"/>
            </a:endParaRPr>
          </a:p>
          <a:p>
            <a:pPr marL="342900" indent="-342900">
              <a:spcBef>
                <a:spcPts val="0"/>
              </a:spcBef>
              <a:buFontTx/>
              <a:buAutoNum type="arabicPeriod"/>
              <a:defRPr/>
            </a:pPr>
            <a:r>
              <a:rPr lang="en-US" sz="1600" dirty="0">
                <a:latin typeface="Times" charset="0"/>
              </a:rPr>
              <a:t>Action and perception are basic.  Cognition and emotion would make no difference if there were not action and perception.</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Animals belong to their environment, and environments are for their inhabitants. Psychology studies </a:t>
            </a:r>
            <a:r>
              <a:rPr lang="en-US" sz="1600" i="1" dirty="0">
                <a:latin typeface="Times" charset="0"/>
              </a:rPr>
              <a:t>animal-environment integrity</a:t>
            </a:r>
            <a:r>
              <a:rPr lang="en-US" sz="1600" dirty="0">
                <a:latin typeface="Times" charset="0"/>
              </a:rPr>
              <a:t>, not isolated brains, bodies, or behavior.</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Agency (i.e., purposive, intelligent activity in search of meaning and value) is central to ecological psychology.</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The world is rich in what it offers animals for good or ill.  Perceiving is the activity of the animal as a whole (not just a sensory organ or the brain) as it seeks to find what is good. </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Meaning and value (affordances) are as real as anything identified by physics, and crucial to humans being social and moral agents.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6541425D-3CE2-7149-B8FA-438C25967614}"/>
              </a:ext>
            </a:extLst>
          </p:cNvPr>
          <p:cNvSpPr>
            <a:spLocks noGrp="1"/>
          </p:cNvSpPr>
          <p:nvPr>
            <p:ph type="sldNum" sz="quarter" idx="12"/>
          </p:nvPr>
        </p:nvSpPr>
        <p:spPr/>
        <p:txBody>
          <a:bodyPr/>
          <a:lstStyle>
            <a:lvl1pPr>
              <a:spcBef>
                <a:spcPct val="20000"/>
              </a:spcBef>
              <a:buSzPct val="90000"/>
              <a:buFont typeface="Wingdings" pitchFamily="2" charset="2"/>
              <a:buChar char=""/>
              <a:defRPr sz="3200">
                <a:solidFill>
                  <a:schemeClr val="tx1"/>
                </a:solidFill>
                <a:latin typeface="Verdana" panose="020B0604030504040204" pitchFamily="34" charset="0"/>
                <a:ea typeface="ＭＳ Ｐゴシック" panose="020B0600070205080204" pitchFamily="34" charset="-128"/>
              </a:defRPr>
            </a:lvl1pPr>
            <a:lvl2pPr marL="742950" indent="-285750">
              <a:spcBef>
                <a:spcPct val="20000"/>
              </a:spcBef>
              <a:buSzPct val="90000"/>
              <a:buFont typeface="Wingdings" pitchFamily="2" charset="2"/>
              <a:buChar char=""/>
              <a:defRPr sz="2800">
                <a:solidFill>
                  <a:schemeClr val="tx1"/>
                </a:solidFill>
                <a:latin typeface="Verdana" panose="020B0604030504040204" pitchFamily="34" charset="0"/>
                <a:ea typeface="ＭＳ Ｐゴシック" panose="020B0600070205080204" pitchFamily="34" charset="-128"/>
              </a:defRPr>
            </a:lvl2pPr>
            <a:lvl3pPr marL="1143000" indent="-228600">
              <a:spcBef>
                <a:spcPct val="20000"/>
              </a:spcBef>
              <a:buSzPct val="90000"/>
              <a:buFont typeface="Wingdings" pitchFamily="2" charset="2"/>
              <a:buChar char=""/>
              <a:defRPr sz="2400">
                <a:solidFill>
                  <a:schemeClr val="tx1"/>
                </a:solidFill>
                <a:latin typeface="Verdana" panose="020B0604030504040204" pitchFamily="34" charset="0"/>
                <a:ea typeface="ＭＳ Ｐゴシック" panose="020B0600070205080204" pitchFamily="34" charset="-128"/>
              </a:defRPr>
            </a:lvl3pPr>
            <a:lvl4pPr marL="16002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4pPr>
            <a:lvl5pPr marL="2057400" indent="-228600">
              <a:spcBef>
                <a:spcPct val="20000"/>
              </a:spcBef>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SzPct val="90000"/>
              <a:buFont typeface="Wingdings" pitchFamily="2" charset="2"/>
              <a:buChar char=""/>
              <a:defRPr sz="2000">
                <a:solidFill>
                  <a:schemeClr val="tx1"/>
                </a:solidFill>
                <a:latin typeface="Verdana" panose="020B0604030504040204" pitchFamily="34" charset="0"/>
                <a:ea typeface="ＭＳ Ｐゴシック" panose="020B0600070205080204" pitchFamily="34" charset="-128"/>
              </a:defRPr>
            </a:lvl9pPr>
          </a:lstStyle>
          <a:p>
            <a:pPr>
              <a:spcBef>
                <a:spcPct val="0"/>
              </a:spcBef>
              <a:buSzTx/>
              <a:buFontTx/>
              <a:buNone/>
              <a:defRPr/>
            </a:pPr>
            <a:fld id="{F3EC0C8E-D3FE-C941-B893-90BCF6C7A741}" type="slidenum">
              <a:rPr lang="en-US" altLang="en-US" sz="1400" smtClean="0"/>
              <a:pPr>
                <a:spcBef>
                  <a:spcPct val="0"/>
                </a:spcBef>
                <a:buSzTx/>
                <a:buFontTx/>
                <a:buNone/>
                <a:defRPr/>
              </a:pPr>
              <a:t>43</a:t>
            </a:fld>
            <a:endParaRPr lang="en-US" altLang="en-US" sz="1400" dirty="0"/>
          </a:p>
        </p:txBody>
      </p:sp>
      <p:sp>
        <p:nvSpPr>
          <p:cNvPr id="63490" name="Text Box 2">
            <a:extLst>
              <a:ext uri="{FF2B5EF4-FFF2-40B4-BE49-F238E27FC236}">
                <a16:creationId xmlns:a16="http://schemas.microsoft.com/office/drawing/2014/main" id="{4B7A9D51-A3A1-CA4A-BC08-C6D2B4E1AB0A}"/>
              </a:ext>
            </a:extLst>
          </p:cNvPr>
          <p:cNvSpPr txBox="1">
            <a:spLocks noChangeArrowheads="1"/>
          </p:cNvSpPr>
          <p:nvPr/>
        </p:nvSpPr>
        <p:spPr bwMode="auto">
          <a:xfrm>
            <a:off x="304800" y="152400"/>
            <a:ext cx="8229600" cy="5509200"/>
          </a:xfrm>
          <a:prstGeom prst="rect">
            <a:avLst/>
          </a:prstGeom>
          <a:noFill/>
          <a:ln>
            <a:noFill/>
          </a:ln>
          <a:extLst>
            <a:ext uri="{909E8E84-426E-40dd-AFC4-6F175D3DCCD1}"/>
            <a:ext uri="{91240B29-F687-4f45-9708-019B960494DF}"/>
          </a:extLst>
        </p:spPr>
        <p:txBody>
          <a:bodyPr>
            <a:spAutoFit/>
          </a:bodyPr>
          <a:lstStyle>
            <a:lvl1pPr marL="609600" indent="-6096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a:spcBef>
                <a:spcPts val="0"/>
              </a:spcBef>
              <a:defRPr/>
            </a:pPr>
            <a:r>
              <a:rPr lang="en-US" sz="1600" dirty="0">
                <a:latin typeface="Times" charset="0"/>
              </a:rPr>
              <a:t>Ecological Psychology</a:t>
            </a:r>
          </a:p>
          <a:p>
            <a:pPr marL="0" indent="0">
              <a:spcBef>
                <a:spcPts val="0"/>
              </a:spcBef>
              <a:defRPr/>
            </a:pPr>
            <a:endParaRPr lang="en-US" sz="1600" dirty="0">
              <a:latin typeface="Times" charset="0"/>
            </a:endParaRPr>
          </a:p>
          <a:p>
            <a:pPr marL="0" indent="0">
              <a:spcBef>
                <a:spcPts val="0"/>
              </a:spcBef>
              <a:defRPr/>
            </a:pPr>
            <a:endParaRPr lang="en-US" sz="1600" dirty="0">
              <a:latin typeface="Times" charset="0"/>
            </a:endParaRPr>
          </a:p>
          <a:p>
            <a:pPr marL="342900" indent="-342900">
              <a:spcBef>
                <a:spcPts val="0"/>
              </a:spcBef>
              <a:buFontTx/>
              <a:buAutoNum type="arabicPeriod"/>
              <a:defRPr/>
            </a:pPr>
            <a:r>
              <a:rPr lang="en-US" sz="1600" dirty="0">
                <a:latin typeface="Times" charset="0"/>
              </a:rPr>
              <a:t>Action and perception are basic.  Cognition and emotion would make no difference if there were not action and perception.</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Animals belong to their environment, and environments are for their inhabitants. Psychology studies </a:t>
            </a:r>
            <a:r>
              <a:rPr lang="en-US" sz="1600" i="1" dirty="0">
                <a:latin typeface="Times" charset="0"/>
              </a:rPr>
              <a:t>animal-environment integrity</a:t>
            </a:r>
            <a:r>
              <a:rPr lang="en-US" sz="1600" dirty="0">
                <a:latin typeface="Times" charset="0"/>
              </a:rPr>
              <a:t>, not isolated brains, bodies, or behavior.</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Agency (i.e., purposive, intelligent activity in search of meaning and value) is central to ecological psychology.</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The world is rich in what it offers animals for good or ill.  Perceiving is the activity of the animal as a whole (not just a sensory organ or the brain) as it seeks to find what is good. </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Meaning and value (affordances) are as real as anything identified by physics, and crucial to humans being social and moral agents.</a:t>
            </a:r>
          </a:p>
          <a:p>
            <a:pPr marL="342900" indent="-342900">
              <a:spcBef>
                <a:spcPts val="0"/>
              </a:spcBef>
              <a:buFontTx/>
              <a:buAutoNum type="arabicPeriod"/>
              <a:defRPr/>
            </a:pPr>
            <a:endParaRPr lang="en-US" sz="1600" dirty="0">
              <a:latin typeface="Times" charset="0"/>
            </a:endParaRPr>
          </a:p>
          <a:p>
            <a:pPr marL="342900" indent="-342900">
              <a:spcBef>
                <a:spcPts val="0"/>
              </a:spcBef>
              <a:buFontTx/>
              <a:buAutoNum type="arabicPeriod"/>
              <a:defRPr/>
            </a:pPr>
            <a:r>
              <a:rPr lang="en-US" sz="1600" dirty="0">
                <a:latin typeface="Times" charset="0"/>
              </a:rPr>
              <a:t>Actions are not caused.  They are selected and organized not only by thoughts, or by anatomy, or by environmental contingencies, or by physical forces, but by all of these working together.  Walking, reaching, writing, etc. are ecosystem dependent goods.</a:t>
            </a:r>
          </a:p>
          <a:p>
            <a:pPr marL="342900" indent="-342900">
              <a:spcBef>
                <a:spcPts val="0"/>
              </a:spcBef>
              <a:buFontTx/>
              <a:buAutoNum type="arabicPeriod"/>
              <a:defRPr/>
            </a:pPr>
            <a:endParaRPr lang="en-US" sz="1600" dirty="0">
              <a:latin typeface="Times" charset="0"/>
            </a:endParaRPr>
          </a:p>
        </p:txBody>
      </p:sp>
    </p:spTree>
  </p:cSld>
  <p:clrMapOvr>
    <a:masterClrMapping/>
  </p:clrMapOvr>
</p:sld>
</file>

<file path=ppt/theme/theme1.xml><?xml version="1.0" encoding="utf-8"?>
<a:theme xmlns:a="http://schemas.openxmlformats.org/drawingml/2006/main" name="Leaf Veins">
  <a:themeElements>
    <a:clrScheme name="Leaf Veins 1">
      <a:dk1>
        <a:srgbClr val="5C1F00"/>
      </a:dk1>
      <a:lt1>
        <a:srgbClr val="FFDB96"/>
      </a:lt1>
      <a:dk2>
        <a:srgbClr val="62925E"/>
      </a:dk2>
      <a:lt2>
        <a:srgbClr val="FFDB96"/>
      </a:lt2>
      <a:accent1>
        <a:srgbClr val="713E39"/>
      </a:accent1>
      <a:accent2>
        <a:srgbClr val="BE7960"/>
      </a:accent2>
      <a:accent3>
        <a:srgbClr val="B7C7B6"/>
      </a:accent3>
      <a:accent4>
        <a:srgbClr val="DABB7F"/>
      </a:accent4>
      <a:accent5>
        <a:srgbClr val="BBAFAE"/>
      </a:accent5>
      <a:accent6>
        <a:srgbClr val="AC6D56"/>
      </a:accent6>
      <a:hlink>
        <a:srgbClr val="408000"/>
      </a:hlink>
      <a:folHlink>
        <a:srgbClr val="D3A219"/>
      </a:folHlink>
    </a:clrScheme>
    <a:fontScheme name="Leaf Veins">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lnDef>
  </a:objectDefaults>
  <a:extraClrSchemeLst>
    <a:extraClrScheme>
      <a:clrScheme name="Leaf Veins 1">
        <a:dk1>
          <a:srgbClr val="5C1F00"/>
        </a:dk1>
        <a:lt1>
          <a:srgbClr val="FFDB96"/>
        </a:lt1>
        <a:dk2>
          <a:srgbClr val="62925E"/>
        </a:dk2>
        <a:lt2>
          <a:srgbClr val="FFDB96"/>
        </a:lt2>
        <a:accent1>
          <a:srgbClr val="713E39"/>
        </a:accent1>
        <a:accent2>
          <a:srgbClr val="BE7960"/>
        </a:accent2>
        <a:accent3>
          <a:srgbClr val="B7C7B6"/>
        </a:accent3>
        <a:accent4>
          <a:srgbClr val="DABB7F"/>
        </a:accent4>
        <a:accent5>
          <a:srgbClr val="BBAFAE"/>
        </a:accent5>
        <a:accent6>
          <a:srgbClr val="AC6D56"/>
        </a:accent6>
        <a:hlink>
          <a:srgbClr val="408000"/>
        </a:hlink>
        <a:folHlink>
          <a:srgbClr val="D3A219"/>
        </a:folHlink>
      </a:clrScheme>
      <a:clrMap bg1="dk2" tx1="lt1" bg2="dk1" tx2="lt2" accent1="accent1" accent2="accent2" accent3="accent3" accent4="accent4" accent5="accent5" accent6="accent6" hlink="hlink" folHlink="folHlink"/>
    </a:extraClrScheme>
    <a:extraClrScheme>
      <a:clrScheme name="Leaf Veins 2">
        <a:dk1>
          <a:srgbClr val="2D2015"/>
        </a:dk1>
        <a:lt1>
          <a:srgbClr val="FFDB96"/>
        </a:lt1>
        <a:dk2>
          <a:srgbClr val="609060"/>
        </a:dk2>
        <a:lt2>
          <a:srgbClr val="FFDB96"/>
        </a:lt2>
        <a:accent1>
          <a:srgbClr val="8C7B70"/>
        </a:accent1>
        <a:accent2>
          <a:srgbClr val="8F5F2F"/>
        </a:accent2>
        <a:accent3>
          <a:srgbClr val="B6C6B6"/>
        </a:accent3>
        <a:accent4>
          <a:srgbClr val="DABB7F"/>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2004:Templates:Presentations:Designs:Leaf Veins</Template>
  <TotalTime>4168</TotalTime>
  <Words>1234</Words>
  <Application>Microsoft Macintosh PowerPoint</Application>
  <PresentationFormat>On-screen Show (4:3)</PresentationFormat>
  <Paragraphs>582</Paragraphs>
  <Slides>43</Slides>
  <Notes>5</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Times</vt:lpstr>
      <vt:lpstr>Verdana</vt:lpstr>
      <vt:lpstr>Wingdings</vt:lpstr>
      <vt:lpstr>Leaf Veins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Bert Hodges</dc:creator>
  <cp:lastModifiedBy>Bert Hodges</cp:lastModifiedBy>
  <cp:revision>255</cp:revision>
  <dcterms:created xsi:type="dcterms:W3CDTF">2010-10-26T12:25:19Z</dcterms:created>
  <dcterms:modified xsi:type="dcterms:W3CDTF">2019-10-29T15:54:35Z</dcterms:modified>
</cp:coreProperties>
</file>